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306" r:id="rId31"/>
    <p:sldId id="290" r:id="rId32"/>
    <p:sldId id="291" r:id="rId33"/>
    <p:sldId id="274" r:id="rId34"/>
    <p:sldId id="276" r:id="rId35"/>
    <p:sldId id="277" r:id="rId36"/>
    <p:sldId id="278" r:id="rId37"/>
    <p:sldId id="292" r:id="rId38"/>
    <p:sldId id="293" r:id="rId39"/>
    <p:sldId id="294" r:id="rId40"/>
    <p:sldId id="296" r:id="rId41"/>
    <p:sldId id="297" r:id="rId42"/>
    <p:sldId id="298" r:id="rId43"/>
    <p:sldId id="299" r:id="rId44"/>
    <p:sldId id="295" r:id="rId45"/>
    <p:sldId id="300" r:id="rId46"/>
    <p:sldId id="301" r:id="rId47"/>
    <p:sldId id="302" r:id="rId48"/>
    <p:sldId id="303" r:id="rId49"/>
    <p:sldId id="304" r:id="rId50"/>
    <p:sldId id="305" r:id="rId5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D6C890ED-2C79-4DFE-8831-BE8060CEA075}">
          <p14:sldIdLst>
            <p14:sldId id="256"/>
          </p14:sldIdLst>
        </p14:section>
        <p14:section name="Architecture" id="{D8BDEB38-CA57-48F3-8F74-EC5D6A4DD0E0}">
          <p14:sldIdLst>
            <p14:sldId id="257"/>
            <p14:sldId id="258"/>
            <p14:sldId id="260"/>
            <p14:sldId id="259"/>
            <p14:sldId id="261"/>
            <p14:sldId id="262"/>
          </p14:sldIdLst>
        </p14:section>
        <p14:section name="Services" id="{97CA155F-1132-4C8A-9ABD-A2B907F26293}">
          <p14:sldIdLst>
            <p14:sldId id="264"/>
            <p14:sldId id="263"/>
            <p14:sldId id="265"/>
            <p14:sldId id="266"/>
            <p14:sldId id="267"/>
          </p14:sldIdLst>
        </p14:section>
        <p14:section name="Routing" id="{0F193AD5-70EC-46DD-AD5B-14C70C1EE4A1}">
          <p14:sldIdLst>
            <p14:sldId id="268"/>
            <p14:sldId id="269"/>
          </p14:sldIdLst>
        </p14:section>
        <p14:section name="RxJS" id="{50210165-5ACA-4AE5-8123-71038395D38A}">
          <p14:sldIdLst>
            <p14:sldId id="271"/>
            <p14:sldId id="270"/>
            <p14:sldId id="272"/>
            <p14:sldId id="273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306"/>
            <p14:sldId id="290"/>
            <p14:sldId id="291"/>
            <p14:sldId id="274"/>
          </p14:sldIdLst>
        </p14:section>
        <p14:section name="HTTP" id="{86CAA561-1B72-4420-B5E8-73BE755D1999}">
          <p14:sldIdLst>
            <p14:sldId id="276"/>
            <p14:sldId id="277"/>
            <p14:sldId id="278"/>
            <p14:sldId id="292"/>
          </p14:sldIdLst>
        </p14:section>
        <p14:section name="ag-grid" id="{43C1073C-CBC5-4A03-8C7A-ACF24B88F935}">
          <p14:sldIdLst>
            <p14:sldId id="293"/>
          </p14:sldIdLst>
        </p14:section>
        <p14:section name="Forms" id="{202F2B19-E3C1-4408-BBD5-FEFE154C18AC}">
          <p14:sldIdLst>
            <p14:sldId id="294"/>
            <p14:sldId id="296"/>
            <p14:sldId id="297"/>
            <p14:sldId id="298"/>
            <p14:sldId id="299"/>
            <p14:sldId id="295"/>
            <p14:sldId id="300"/>
            <p14:sldId id="301"/>
            <p14:sldId id="302"/>
            <p14:sldId id="303"/>
            <p14:sldId id="304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35" autoAdjust="0"/>
    <p:restoredTop sz="94660"/>
  </p:normalViewPr>
  <p:slideViewPr>
    <p:cSldViewPr snapToGrid="0">
      <p:cViewPr varScale="1">
        <p:scale>
          <a:sx n="80" d="100"/>
          <a:sy n="80" d="100"/>
        </p:scale>
        <p:origin x="90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4BB85C-8696-43C3-9E4E-6196599AB56D}" type="datetimeFigureOut">
              <a:rPr lang="zh-TW" altLang="en-US" smtClean="0"/>
              <a:t>2021/8/29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C2367C-3FE5-4609-B89D-57D84536BC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55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C2367C-3FE5-4609-B89D-57D84536BC30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9794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https://ithelp.ithome.com.tw/articles/10195280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C2367C-3FE5-4609-B89D-57D84536BC30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996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C2367C-3FE5-4609-B89D-57D84536BC30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2455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C2367C-3FE5-4609-B89D-57D84536BC30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7216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C2367C-3FE5-4609-B89D-57D84536BC30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12750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C2367C-3FE5-4609-B89D-57D84536BC30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02624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C2367C-3FE5-4609-B89D-57D84536BC30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9670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C2367C-3FE5-4609-B89D-57D84536BC30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4228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C2367C-3FE5-4609-B89D-57D84536BC30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1580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C2367C-3FE5-4609-B89D-57D84536BC30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0893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https://ithelp.ithome.com.tw/articles/10195277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C2367C-3FE5-4609-B89D-57D84536BC30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9706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C2367C-3FE5-4609-B89D-57D84536BC30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4131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C2367C-3FE5-4609-B89D-57D84536BC30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1907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C2367C-3FE5-4609-B89D-57D84536BC30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5487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C2367C-3FE5-4609-B89D-57D84536BC30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6488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858BB8-7581-43E8-97AC-5CD014E7D5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0C65597-4912-4A86-98AD-B2FE719A0F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E8EF6A-59BB-4BBA-A454-0A9EE038A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95790-F318-48D8-A4CA-534C29CD754E}" type="datetimeFigureOut">
              <a:rPr lang="zh-TW" altLang="en-US" smtClean="0"/>
              <a:t>2021/8/29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D3BB53-305B-41C9-803E-E9BCDC6B2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21329B0-F184-41D8-8B7D-646202F03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5211-6C97-4728-BF00-82448600E8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5823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B50E00-DAB7-4BB5-83EF-40255A7F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004CB68-025D-48E7-A29F-9F435B98B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CB939C7-933F-4B44-A15B-554628FCA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95790-F318-48D8-A4CA-534C29CD754E}" type="datetimeFigureOut">
              <a:rPr lang="zh-TW" altLang="en-US" smtClean="0"/>
              <a:t>2021/8/29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0C32713-7DEB-48D2-B065-1820BB9DD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910A93F-4B5B-46FA-87CB-028C33EE5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5211-6C97-4728-BF00-82448600E8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677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5DD5C7D-BEFF-4BFE-88B2-E19F03AFEB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B947A49-EE8A-461D-8CB7-E71C76DB48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4E3876-DB29-4806-BE6C-C9A597D6F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95790-F318-48D8-A4CA-534C29CD754E}" type="datetimeFigureOut">
              <a:rPr lang="zh-TW" altLang="en-US" smtClean="0"/>
              <a:t>2021/8/29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001F2E1-AAE3-4C20-B804-64526C55E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5C79066-E5AB-4310-93BC-F8BB9973A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5211-6C97-4728-BF00-82448600E8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2413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2DADAB-13F8-401B-A094-F85ED1AC6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18774A-C434-484F-8521-6FB0F0AE6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9E99C97-26C7-4219-8355-1BBC24669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95790-F318-48D8-A4CA-534C29CD754E}" type="datetimeFigureOut">
              <a:rPr lang="zh-TW" altLang="en-US" smtClean="0"/>
              <a:t>2021/8/29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51FD7D-3CFC-4BC6-8A89-A55ED8A08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4F643F1-BBB9-4FB3-945D-B0AB61ADA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5211-6C97-4728-BF00-82448600E8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7690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4EC350-CE9C-455F-B560-D6EEEB4D9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C5BEC32-BE7B-4D6B-A4FB-7558D8A7D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E47EA0-EE11-4A14-ACD8-4D3F51DE0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95790-F318-48D8-A4CA-534C29CD754E}" type="datetimeFigureOut">
              <a:rPr lang="zh-TW" altLang="en-US" smtClean="0"/>
              <a:t>2021/8/29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02C10A3-CBDA-40F5-AD69-175F88FAD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EC63024-956E-4838-8AFB-34B767D58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5211-6C97-4728-BF00-82448600E8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2031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CECE48-EE16-4CFF-AE32-A13E6612D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A5CCB9-9CDA-46A1-B444-4A2B76B312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86D04C8-845B-4210-B603-8904578435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5A73AC5-F110-4A52-8BF8-8CE56CD72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95790-F318-48D8-A4CA-534C29CD754E}" type="datetimeFigureOut">
              <a:rPr lang="zh-TW" altLang="en-US" smtClean="0"/>
              <a:t>2021/8/29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F2410DB-D7C7-48C0-8432-697C07E03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8640780-51E5-486A-BE1C-8FC8D191D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5211-6C97-4728-BF00-82448600E8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6315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EB6C92-5783-4A06-B819-C60A9A078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F95CFA4-6525-46C2-935A-68AB9DEAE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F2B8994-3FB9-46AB-BA88-8894BED91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1991E34-4E96-4804-93DC-6FF62906E0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4D0CA5D-083E-49F8-ABB0-97F9963A5B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5D1364C-D309-418C-BB10-BA54E518E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95790-F318-48D8-A4CA-534C29CD754E}" type="datetimeFigureOut">
              <a:rPr lang="zh-TW" altLang="en-US" smtClean="0"/>
              <a:t>2021/8/29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BE16D1C-0FCC-45B8-A478-D815AB42F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5DEE4CE-B71A-495B-BA08-F41691E97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5211-6C97-4728-BF00-82448600E8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9660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AA7261-7716-4B42-A1E3-F11AD06F4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BF8F62-B893-4970-A12C-AF106C457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95790-F318-48D8-A4CA-534C29CD754E}" type="datetimeFigureOut">
              <a:rPr lang="zh-TW" altLang="en-US" smtClean="0"/>
              <a:t>2021/8/29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04AAF92-5FF6-4B21-8AE9-DCCC47C00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784531-998C-4F49-9234-BC05E07B6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5211-6C97-4728-BF00-82448600E8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4009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F26CA01-61C4-47EB-83F1-99E1B7F6A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95790-F318-48D8-A4CA-534C29CD754E}" type="datetimeFigureOut">
              <a:rPr lang="zh-TW" altLang="en-US" smtClean="0"/>
              <a:t>2021/8/29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3E4187C-06D4-40F7-BFFC-392C596D5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9C685F4-99B3-4556-BD0C-3C42FCEED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5211-6C97-4728-BF00-82448600E8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7426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C64DEC-69F6-4F2A-ABBB-01D6A6C91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4FC8E2-BF92-4054-B752-E6102A3EF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97156B-028E-48D7-9495-C3D0D3BF3A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6570E86-A68C-4DB1-B731-8D79AE21C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95790-F318-48D8-A4CA-534C29CD754E}" type="datetimeFigureOut">
              <a:rPr lang="zh-TW" altLang="en-US" smtClean="0"/>
              <a:t>2021/8/29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A5DE61C-0764-481A-80DE-7001E1811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C30CE0B-438F-4847-9AFC-830634A9E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5211-6C97-4728-BF00-82448600E8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9621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EDDC70-337C-4178-82C6-AE3864282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0364594-2CF7-4EB7-8707-3C87B664EB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F68BA4C-CA76-4A05-B026-6C0DFB5F4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B8AB786-9D64-4DDB-BFBD-01BCBAF51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95790-F318-48D8-A4CA-534C29CD754E}" type="datetimeFigureOut">
              <a:rPr lang="zh-TW" altLang="en-US" smtClean="0"/>
              <a:t>2021/8/29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7EDE053-4A12-4BC3-9CFC-F08758BF8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E284A06-E7F0-4C97-BAE0-DB50149E8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5211-6C97-4728-BF00-82448600E8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916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DF4F7E7-7FAE-4B51-96EA-CF6C5D7E1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2BDF3E7-5C2C-4A67-A0FA-D25E9E7E9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2C259F-FE49-4DE4-A087-80A30C807D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95790-F318-48D8-A4CA-534C29CD754E}" type="datetimeFigureOut">
              <a:rPr lang="zh-TW" altLang="en-US" smtClean="0"/>
              <a:t>2021/8/29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9AF13DA-AD3E-4574-8440-9149B6726D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7119F4C-D7E0-4472-B42F-A4F1AF01C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95211-6C97-4728-BF00-82448600E8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2754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3.mp4"/><Relationship Id="rId7" Type="http://schemas.openxmlformats.org/officeDocument/2006/relationships/image" Target="../media/image2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media" Target="../media/media11.mp4"/><Relationship Id="rId7" Type="http://schemas.openxmlformats.org/officeDocument/2006/relationships/image" Target="../media/image44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4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1.mp4"/><Relationship Id="rId9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miniasp.com/post/2019/01/20/Angular-HttpClient-Pitfall-and-Tricks" TargetMode="Externa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ngular.io/guide/bootstrapping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8.png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notesSlide" Target="../notesSlides/notesSlide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AA840D-2D1E-4D1C-BE9E-13D6966FE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78232"/>
            <a:ext cx="9144000" cy="701535"/>
          </a:xfrm>
        </p:spPr>
        <p:txBody>
          <a:bodyPr>
            <a:normAutofit/>
          </a:bodyPr>
          <a:lstStyle/>
          <a:p>
            <a:r>
              <a:rPr lang="en-US" altLang="zh-TW" sz="4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Angular </a:t>
            </a:r>
            <a:r>
              <a:rPr lang="zh-TW" altLang="en-US" sz="4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學習筆記</a:t>
            </a: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AFB7D811-31D3-49F4-B671-BFC2D7BA72E7}"/>
              </a:ext>
            </a:extLst>
          </p:cNvPr>
          <p:cNvSpPr txBox="1">
            <a:spLocks/>
          </p:cNvSpPr>
          <p:nvPr/>
        </p:nvSpPr>
        <p:spPr>
          <a:xfrm>
            <a:off x="8601075" y="6276975"/>
            <a:ext cx="3714750" cy="4174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台中榮民總醫院 資訊室實習</a:t>
            </a:r>
          </a:p>
        </p:txBody>
      </p:sp>
    </p:spTree>
    <p:extLst>
      <p:ext uri="{BB962C8B-B14F-4D97-AF65-F5344CB8AC3E}">
        <p14:creationId xmlns:p14="http://schemas.microsoft.com/office/powerpoint/2010/main" val="855031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C0EBA4C-8D94-485C-A597-A50F4C707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15" y="346273"/>
            <a:ext cx="10515600" cy="747237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CDEB539-2FED-4556-8ADC-35C5C53A4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249" y="1425932"/>
            <a:ext cx="8141501" cy="4006135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BE61A5A6-17EA-4E2C-8697-7D87CD78FD5D}"/>
              </a:ext>
            </a:extLst>
          </p:cNvPr>
          <p:cNvSpPr txBox="1"/>
          <p:nvPr/>
        </p:nvSpPr>
        <p:spPr>
          <a:xfrm>
            <a:off x="527115" y="1225484"/>
            <a:ext cx="6090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use Services ?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7F1EC5B3-6410-434D-B01D-1CC614C388F0}"/>
              </a:ext>
            </a:extLst>
          </p:cNvPr>
          <p:cNvCxnSpPr>
            <a:cxnSpLocks/>
          </p:cNvCxnSpPr>
          <p:nvPr/>
        </p:nvCxnSpPr>
        <p:spPr>
          <a:xfrm>
            <a:off x="933254" y="1687149"/>
            <a:ext cx="3176833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859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C0EBA4C-8D94-485C-A597-A50F4C707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15" y="346273"/>
            <a:ext cx="10515600" cy="747237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DE0202D-6B35-4715-A9BB-7AF46CD874BA}"/>
              </a:ext>
            </a:extLst>
          </p:cNvPr>
          <p:cNvSpPr txBox="1"/>
          <p:nvPr/>
        </p:nvSpPr>
        <p:spPr>
          <a:xfrm>
            <a:off x="869624" y="1917510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TW" sz="200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 Service in </a:t>
            </a:r>
            <a:r>
              <a:rPr lang="en-US" altLang="zh-TW" sz="200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AppModule</a:t>
            </a:r>
            <a:endParaRPr lang="en-US" altLang="zh-TW" sz="200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2B57482-3109-4DE3-8E98-9294D726ED8D}"/>
              </a:ext>
            </a:extLst>
          </p:cNvPr>
          <p:cNvSpPr txBox="1"/>
          <p:nvPr/>
        </p:nvSpPr>
        <p:spPr>
          <a:xfrm>
            <a:off x="527115" y="1225484"/>
            <a:ext cx="6090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use Services ?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8065E8B-294E-46EB-AE17-4F2D891DE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24" y="2547981"/>
            <a:ext cx="8821381" cy="1895740"/>
          </a:xfrm>
          <a:prstGeom prst="rect">
            <a:avLst/>
          </a:prstGeom>
        </p:spPr>
      </p:pic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442013B5-4387-4FE2-9AC3-3896AA0330CD}"/>
              </a:ext>
            </a:extLst>
          </p:cNvPr>
          <p:cNvCxnSpPr/>
          <p:nvPr/>
        </p:nvCxnSpPr>
        <p:spPr>
          <a:xfrm>
            <a:off x="1659118" y="4176074"/>
            <a:ext cx="495849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68B0DAE8-3506-4B76-B3B8-6E5630D41E71}"/>
              </a:ext>
            </a:extLst>
          </p:cNvPr>
          <p:cNvCxnSpPr>
            <a:cxnSpLocks/>
          </p:cNvCxnSpPr>
          <p:nvPr/>
        </p:nvCxnSpPr>
        <p:spPr>
          <a:xfrm>
            <a:off x="933254" y="1687149"/>
            <a:ext cx="3176833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2306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C0EBA4C-8D94-485C-A597-A50F4C707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15" y="346273"/>
            <a:ext cx="10515600" cy="747237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DE0202D-6B35-4715-A9BB-7AF46CD874BA}"/>
              </a:ext>
            </a:extLst>
          </p:cNvPr>
          <p:cNvSpPr txBox="1"/>
          <p:nvPr/>
        </p:nvSpPr>
        <p:spPr>
          <a:xfrm>
            <a:off x="869624" y="1917510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TW" sz="200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Inject Service into Services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2B57482-3109-4DE3-8E98-9294D726ED8D}"/>
              </a:ext>
            </a:extLst>
          </p:cNvPr>
          <p:cNvSpPr txBox="1"/>
          <p:nvPr/>
        </p:nvSpPr>
        <p:spPr>
          <a:xfrm>
            <a:off x="527115" y="1225484"/>
            <a:ext cx="6090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多個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Services ?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801E750-D190-431A-9D84-7AC30B9FD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066" y="2692273"/>
            <a:ext cx="8935697" cy="1848108"/>
          </a:xfrm>
          <a:prstGeom prst="rect">
            <a:avLst/>
          </a:prstGeom>
        </p:spPr>
      </p:pic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5857BB46-3685-4780-999D-E08D6083952C}"/>
              </a:ext>
            </a:extLst>
          </p:cNvPr>
          <p:cNvCxnSpPr>
            <a:cxnSpLocks/>
          </p:cNvCxnSpPr>
          <p:nvPr/>
        </p:nvCxnSpPr>
        <p:spPr>
          <a:xfrm>
            <a:off x="2205873" y="3525625"/>
            <a:ext cx="441174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1E6B0905-A42E-4050-854A-E502596C8116}"/>
              </a:ext>
            </a:extLst>
          </p:cNvPr>
          <p:cNvCxnSpPr>
            <a:cxnSpLocks/>
          </p:cNvCxnSpPr>
          <p:nvPr/>
        </p:nvCxnSpPr>
        <p:spPr>
          <a:xfrm>
            <a:off x="2205873" y="3968684"/>
            <a:ext cx="100866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14F7DCD7-53B9-4CF8-B3CB-AEE8CAF9E2AB}"/>
              </a:ext>
            </a:extLst>
          </p:cNvPr>
          <p:cNvCxnSpPr>
            <a:cxnSpLocks/>
          </p:cNvCxnSpPr>
          <p:nvPr/>
        </p:nvCxnSpPr>
        <p:spPr>
          <a:xfrm>
            <a:off x="2384982" y="4402317"/>
            <a:ext cx="431747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7CC0407C-40B3-4EE6-925B-E2FB7C7B9497}"/>
              </a:ext>
            </a:extLst>
          </p:cNvPr>
          <p:cNvCxnSpPr>
            <a:cxnSpLocks/>
          </p:cNvCxnSpPr>
          <p:nvPr/>
        </p:nvCxnSpPr>
        <p:spPr>
          <a:xfrm>
            <a:off x="933254" y="1687149"/>
            <a:ext cx="2281286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9610A97F-D6BC-4A61-9D0C-EC9F6400020D}"/>
              </a:ext>
            </a:extLst>
          </p:cNvPr>
          <p:cNvSpPr/>
          <p:nvPr/>
        </p:nvSpPr>
        <p:spPr>
          <a:xfrm>
            <a:off x="3393649" y="3685880"/>
            <a:ext cx="1583703" cy="33235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598A591-5B9B-4E02-B98A-A7B46E5BD50A}"/>
              </a:ext>
            </a:extLst>
          </p:cNvPr>
          <p:cNvCxnSpPr/>
          <p:nvPr/>
        </p:nvCxnSpPr>
        <p:spPr>
          <a:xfrm>
            <a:off x="4025245" y="4018237"/>
            <a:ext cx="0" cy="89312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CCBBA62-9EC2-40A6-AF9F-EF95267D7759}"/>
              </a:ext>
            </a:extLst>
          </p:cNvPr>
          <p:cNvSpPr txBox="1"/>
          <p:nvPr/>
        </p:nvSpPr>
        <p:spPr>
          <a:xfrm>
            <a:off x="3393649" y="5004401"/>
            <a:ext cx="4421171" cy="36933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zh-TW" altLang="en-US" b="0" i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把這個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service provide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給整個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app component</a:t>
            </a:r>
          </a:p>
        </p:txBody>
      </p:sp>
    </p:spTree>
    <p:extLst>
      <p:ext uri="{BB962C8B-B14F-4D97-AF65-F5344CB8AC3E}">
        <p14:creationId xmlns:p14="http://schemas.microsoft.com/office/powerpoint/2010/main" val="1463666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C0EBA4C-8D94-485C-A597-A50F4C707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15" y="346273"/>
            <a:ext cx="10515600" cy="747237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Routing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2B57482-3109-4DE3-8E98-9294D726ED8D}"/>
              </a:ext>
            </a:extLst>
          </p:cNvPr>
          <p:cNvSpPr txBox="1"/>
          <p:nvPr/>
        </p:nvSpPr>
        <p:spPr>
          <a:xfrm>
            <a:off x="527115" y="1225484"/>
            <a:ext cx="6090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What is Angular Router and How it Works ?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1F08EB7-66E3-4313-B8F8-2D2BAA9B2227}"/>
              </a:ext>
            </a:extLst>
          </p:cNvPr>
          <p:cNvCxnSpPr>
            <a:cxnSpLocks/>
          </p:cNvCxnSpPr>
          <p:nvPr/>
        </p:nvCxnSpPr>
        <p:spPr>
          <a:xfrm>
            <a:off x="933254" y="1687149"/>
            <a:ext cx="5854045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3AAEB101-9100-4781-BCE4-A873D1013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54" y="2148814"/>
            <a:ext cx="6244138" cy="4093305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461307B7-6665-427E-916C-67671E24EADA}"/>
              </a:ext>
            </a:extLst>
          </p:cNvPr>
          <p:cNvSpPr txBox="1"/>
          <p:nvPr/>
        </p:nvSpPr>
        <p:spPr>
          <a:xfrm>
            <a:off x="7177392" y="3041304"/>
            <a:ext cx="475817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zh-TW" alt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套用轉址設定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(Applying Redirects)</a:t>
            </a:r>
          </a:p>
          <a:p>
            <a:pPr algn="l">
              <a:buFont typeface="+mj-lt"/>
              <a:buAutoNum type="arabicPeriod"/>
            </a:pPr>
            <a:r>
              <a:rPr lang="zh-TW" alt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從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URL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識別路由狀態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(Recognizing States)</a:t>
            </a:r>
          </a:p>
          <a:p>
            <a:pPr algn="l">
              <a:buFont typeface="+mj-lt"/>
              <a:buAutoNum type="arabicPeriod"/>
            </a:pPr>
            <a:r>
              <a:rPr lang="zh-TW" alt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從路由狀態解析出路由資訊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(Running Guards &amp; Resolving Data)</a:t>
            </a:r>
          </a:p>
          <a:p>
            <a:pPr algn="l">
              <a:buFont typeface="+mj-lt"/>
              <a:buAutoNum type="arabicPeriod"/>
            </a:pPr>
            <a:r>
              <a:rPr lang="zh-TW" alt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依據路由資訊產生元件實體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(Activating Components)</a:t>
            </a:r>
          </a:p>
          <a:p>
            <a:pPr algn="l">
              <a:buFont typeface="+mj-lt"/>
              <a:buAutoNum type="arabicPeriod"/>
            </a:pPr>
            <a:r>
              <a:rPr lang="zh-TW" alt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套用導覽動作，從目前狀態移轉至下一個狀態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(Navigation)</a:t>
            </a:r>
          </a:p>
        </p:txBody>
      </p:sp>
    </p:spTree>
    <p:extLst>
      <p:ext uri="{BB962C8B-B14F-4D97-AF65-F5344CB8AC3E}">
        <p14:creationId xmlns:p14="http://schemas.microsoft.com/office/powerpoint/2010/main" val="3755724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C0EBA4C-8D94-485C-A597-A50F4C707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15" y="346273"/>
            <a:ext cx="10515600" cy="747237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Routing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2B57482-3109-4DE3-8E98-9294D726ED8D}"/>
              </a:ext>
            </a:extLst>
          </p:cNvPr>
          <p:cNvSpPr txBox="1"/>
          <p:nvPr/>
        </p:nvSpPr>
        <p:spPr>
          <a:xfrm>
            <a:off x="527115" y="1225484"/>
            <a:ext cx="6090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What is Angular Router and How it Works ?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1F08EB7-66E3-4313-B8F8-2D2BAA9B2227}"/>
              </a:ext>
            </a:extLst>
          </p:cNvPr>
          <p:cNvCxnSpPr>
            <a:cxnSpLocks/>
          </p:cNvCxnSpPr>
          <p:nvPr/>
        </p:nvCxnSpPr>
        <p:spPr>
          <a:xfrm>
            <a:off x="933254" y="1687149"/>
            <a:ext cx="5854045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915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C0EBA4C-8D94-485C-A597-A50F4C707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15" y="346273"/>
            <a:ext cx="10515600" cy="747237"/>
          </a:xfrm>
        </p:spPr>
        <p:txBody>
          <a:bodyPr>
            <a:normAutofit/>
          </a:bodyPr>
          <a:lstStyle/>
          <a:p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RxJS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(Reactive Extensions for JavaScript)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2B57482-3109-4DE3-8E98-9294D726ED8D}"/>
              </a:ext>
            </a:extLst>
          </p:cNvPr>
          <p:cNvSpPr txBox="1"/>
          <p:nvPr/>
        </p:nvSpPr>
        <p:spPr>
          <a:xfrm>
            <a:off x="527115" y="1225484"/>
            <a:ext cx="6090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What is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RxJS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?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1F08EB7-66E3-4313-B8F8-2D2BAA9B2227}"/>
              </a:ext>
            </a:extLst>
          </p:cNvPr>
          <p:cNvCxnSpPr>
            <a:cxnSpLocks/>
          </p:cNvCxnSpPr>
          <p:nvPr/>
        </p:nvCxnSpPr>
        <p:spPr>
          <a:xfrm>
            <a:off x="933254" y="1687149"/>
            <a:ext cx="2121031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55AD659D-AA5F-4C77-828D-308C65271CFC}"/>
              </a:ext>
            </a:extLst>
          </p:cNvPr>
          <p:cNvSpPr txBox="1"/>
          <p:nvPr/>
        </p:nvSpPr>
        <p:spPr>
          <a:xfrm>
            <a:off x="831915" y="1825648"/>
            <a:ext cx="108290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RxJS</a:t>
            </a:r>
            <a:r>
              <a:rPr lang="en-US" altLang="zh-TW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a library for composing </a:t>
            </a:r>
            <a:r>
              <a:rPr lang="en-US" altLang="zh-TW" sz="20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asynchronous and event-based programs</a:t>
            </a:r>
            <a:r>
              <a:rPr lang="en-US" altLang="zh-TW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by using </a:t>
            </a:r>
            <a:r>
              <a:rPr lang="en-US" altLang="zh-TW" sz="20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observable </a:t>
            </a:r>
            <a:r>
              <a:rPr lang="en-US" altLang="zh-TW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sequences.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10B9FC1-A6D2-4075-B41A-E66A824EFE3A}"/>
              </a:ext>
            </a:extLst>
          </p:cNvPr>
          <p:cNvSpPr txBox="1"/>
          <p:nvPr/>
        </p:nvSpPr>
        <p:spPr>
          <a:xfrm>
            <a:off x="831915" y="2672032"/>
            <a:ext cx="575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zh-TW" altLang="en-US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1497E4D-4C75-4BC3-9F3D-AEDD0A7387F9}"/>
              </a:ext>
            </a:extLst>
          </p:cNvPr>
          <p:cNvSpPr txBox="1"/>
          <p:nvPr/>
        </p:nvSpPr>
        <p:spPr>
          <a:xfrm>
            <a:off x="831915" y="4144827"/>
            <a:ext cx="1013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RxJS</a:t>
            </a:r>
            <a:r>
              <a:rPr lang="zh-TW" altLang="en-US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24896EB1-9BAD-405D-AB6E-4BDAE327E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54" y="3332221"/>
            <a:ext cx="6973273" cy="552527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7038B786-8B1F-4998-959B-C4B51D5D8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254" y="4805016"/>
            <a:ext cx="7411484" cy="981212"/>
          </a:xfrm>
          <a:prstGeom prst="rect">
            <a:avLst/>
          </a:prstGeom>
        </p:spPr>
      </p:pic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6B209025-D335-4CE3-89C3-67AF8EBC7FC9}"/>
              </a:ext>
            </a:extLst>
          </p:cNvPr>
          <p:cNvCxnSpPr/>
          <p:nvPr/>
        </p:nvCxnSpPr>
        <p:spPr>
          <a:xfrm>
            <a:off x="4015818" y="5674935"/>
            <a:ext cx="98038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492DB2A-79C2-4E04-BA43-1A855CBB33F0}"/>
              </a:ext>
            </a:extLst>
          </p:cNvPr>
          <p:cNvSpPr txBox="1"/>
          <p:nvPr/>
        </p:nvSpPr>
        <p:spPr>
          <a:xfrm>
            <a:off x="4741682" y="4508393"/>
            <a:ext cx="6094428" cy="646331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zh-TW" b="1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observable.subscribe</a:t>
            </a:r>
            <a:r>
              <a:rPr lang="en-US" altLang="zh-TW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means “give me any amount of values, either synchronously or asynchronously”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3B632DA-EC9F-4CC5-8B38-A1E98BD06AB5}"/>
              </a:ext>
            </a:extLst>
          </p:cNvPr>
          <p:cNvSpPr txBox="1"/>
          <p:nvPr/>
        </p:nvSpPr>
        <p:spPr>
          <a:xfrm>
            <a:off x="1013381" y="5899949"/>
            <a:ext cx="5190240" cy="36933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zh-TW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fromEvent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 means “change a event to be observable”</a:t>
            </a:r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F18E7595-4C89-43C5-908E-CDED346D0AD7}"/>
              </a:ext>
            </a:extLst>
          </p:cNvPr>
          <p:cNvCxnSpPr/>
          <p:nvPr/>
        </p:nvCxnSpPr>
        <p:spPr>
          <a:xfrm>
            <a:off x="1013381" y="5674935"/>
            <a:ext cx="98038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303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C0EBA4C-8D94-485C-A597-A50F4C707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15" y="346273"/>
            <a:ext cx="10515600" cy="747237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Observable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2B57482-3109-4DE3-8E98-9294D726ED8D}"/>
              </a:ext>
            </a:extLst>
          </p:cNvPr>
          <p:cNvSpPr txBox="1"/>
          <p:nvPr/>
        </p:nvSpPr>
        <p:spPr>
          <a:xfrm>
            <a:off x="527115" y="1225484"/>
            <a:ext cx="7947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What is Observable, Observer and Subscription ?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1F08EB7-66E3-4313-B8F8-2D2BAA9B2227}"/>
              </a:ext>
            </a:extLst>
          </p:cNvPr>
          <p:cNvCxnSpPr>
            <a:cxnSpLocks/>
          </p:cNvCxnSpPr>
          <p:nvPr/>
        </p:nvCxnSpPr>
        <p:spPr>
          <a:xfrm flipV="1">
            <a:off x="904973" y="1687149"/>
            <a:ext cx="6419654" cy="9179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>
            <a:extLst>
              <a:ext uri="{FF2B5EF4-FFF2-40B4-BE49-F238E27FC236}">
                <a16:creationId xmlns:a16="http://schemas.microsoft.com/office/drawing/2014/main" id="{408E6162-9D7B-4BD5-810D-D8D69637B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915" y="1958892"/>
            <a:ext cx="4893477" cy="438631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B663D4B-436F-46CD-8998-D15572B70E96}"/>
              </a:ext>
            </a:extLst>
          </p:cNvPr>
          <p:cNvSpPr txBox="1"/>
          <p:nvPr/>
        </p:nvSpPr>
        <p:spPr>
          <a:xfrm>
            <a:off x="904973" y="1958892"/>
            <a:ext cx="45790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relationship between Observable, Observer and Subscription</a:t>
            </a: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1CC6F71A-35F3-40DE-B633-A479940285CF}"/>
              </a:ext>
            </a:extLst>
          </p:cNvPr>
          <p:cNvSpPr/>
          <p:nvPr/>
        </p:nvSpPr>
        <p:spPr>
          <a:xfrm rot="5400000">
            <a:off x="3787217" y="2448694"/>
            <a:ext cx="122548" cy="963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8431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C0EBA4C-8D94-485C-A597-A50F4C707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15" y="346273"/>
            <a:ext cx="10515600" cy="747237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Observable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2B57482-3109-4DE3-8E98-9294D726ED8D}"/>
              </a:ext>
            </a:extLst>
          </p:cNvPr>
          <p:cNvSpPr txBox="1"/>
          <p:nvPr/>
        </p:nvSpPr>
        <p:spPr>
          <a:xfrm>
            <a:off x="527115" y="1225484"/>
            <a:ext cx="7947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What is Observable, Observer and Subscription ?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1F08EB7-66E3-4313-B8F8-2D2BAA9B2227}"/>
              </a:ext>
            </a:extLst>
          </p:cNvPr>
          <p:cNvCxnSpPr>
            <a:cxnSpLocks/>
          </p:cNvCxnSpPr>
          <p:nvPr/>
        </p:nvCxnSpPr>
        <p:spPr>
          <a:xfrm flipV="1">
            <a:off x="904973" y="1687149"/>
            <a:ext cx="6419654" cy="9179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1CC6F71A-35F3-40DE-B633-A479940285CF}"/>
              </a:ext>
            </a:extLst>
          </p:cNvPr>
          <p:cNvSpPr/>
          <p:nvPr/>
        </p:nvSpPr>
        <p:spPr>
          <a:xfrm rot="10800000">
            <a:off x="5901174" y="2150907"/>
            <a:ext cx="122548" cy="9630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750818B-231F-4A6F-82AE-E08885EAED51}"/>
              </a:ext>
            </a:extLst>
          </p:cNvPr>
          <p:cNvSpPr txBox="1"/>
          <p:nvPr/>
        </p:nvSpPr>
        <p:spPr>
          <a:xfrm>
            <a:off x="904973" y="1957938"/>
            <a:ext cx="74660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observable with marble diagram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2D5517F-6E31-44A4-B40E-6DBB696FE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489" y="2851898"/>
            <a:ext cx="6820852" cy="329611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EF5E017-C425-488F-A42E-3E22B00C4AA6}"/>
              </a:ext>
            </a:extLst>
          </p:cNvPr>
          <p:cNvSpPr/>
          <p:nvPr/>
        </p:nvSpPr>
        <p:spPr>
          <a:xfrm>
            <a:off x="7598004" y="5637229"/>
            <a:ext cx="1178351" cy="5107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18F3D0F1-0907-43B0-93E7-C38D88E9F1B5}"/>
              </a:ext>
            </a:extLst>
          </p:cNvPr>
          <p:cNvCxnSpPr>
            <a:cxnSpLocks/>
          </p:cNvCxnSpPr>
          <p:nvPr/>
        </p:nvCxnSpPr>
        <p:spPr>
          <a:xfrm flipH="1">
            <a:off x="7663993" y="5673012"/>
            <a:ext cx="179108" cy="43921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69A0D85-947D-43BC-82EC-922CC6C94047}"/>
              </a:ext>
            </a:extLst>
          </p:cNvPr>
          <p:cNvCxnSpPr>
            <a:cxnSpLocks/>
          </p:cNvCxnSpPr>
          <p:nvPr/>
        </p:nvCxnSpPr>
        <p:spPr>
          <a:xfrm flipH="1">
            <a:off x="7819536" y="5673012"/>
            <a:ext cx="179108" cy="43921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A3FB4B0E-F97D-4EC3-AC51-C2D80AAAC9FD}"/>
              </a:ext>
            </a:extLst>
          </p:cNvPr>
          <p:cNvCxnSpPr>
            <a:cxnSpLocks/>
          </p:cNvCxnSpPr>
          <p:nvPr/>
        </p:nvCxnSpPr>
        <p:spPr>
          <a:xfrm flipH="1">
            <a:off x="7991323" y="5673012"/>
            <a:ext cx="179108" cy="43921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D0D501D9-F354-4EA4-8A4F-B6A1ECFFA881}"/>
              </a:ext>
            </a:extLst>
          </p:cNvPr>
          <p:cNvCxnSpPr>
            <a:cxnSpLocks/>
          </p:cNvCxnSpPr>
          <p:nvPr/>
        </p:nvCxnSpPr>
        <p:spPr>
          <a:xfrm flipH="1">
            <a:off x="8161006" y="5673011"/>
            <a:ext cx="179108" cy="43921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24635D53-DBBD-4771-8952-F2EBF12CB639}"/>
              </a:ext>
            </a:extLst>
          </p:cNvPr>
          <p:cNvCxnSpPr>
            <a:cxnSpLocks/>
          </p:cNvCxnSpPr>
          <p:nvPr/>
        </p:nvCxnSpPr>
        <p:spPr>
          <a:xfrm flipH="1">
            <a:off x="8351648" y="5673010"/>
            <a:ext cx="179108" cy="43921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92166B08-0F72-4152-BE35-4D546A9AC50A}"/>
              </a:ext>
            </a:extLst>
          </p:cNvPr>
          <p:cNvCxnSpPr>
            <a:cxnSpLocks/>
          </p:cNvCxnSpPr>
          <p:nvPr/>
        </p:nvCxnSpPr>
        <p:spPr>
          <a:xfrm flipH="1">
            <a:off x="8542290" y="5673010"/>
            <a:ext cx="179108" cy="43921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E00338B-E02A-4C0B-AB0B-D8DB90E58759}"/>
              </a:ext>
            </a:extLst>
          </p:cNvPr>
          <p:cNvCxnSpPr>
            <a:cxnSpLocks/>
          </p:cNvCxnSpPr>
          <p:nvPr/>
        </p:nvCxnSpPr>
        <p:spPr>
          <a:xfrm flipH="1">
            <a:off x="7616858" y="5663583"/>
            <a:ext cx="98480" cy="23759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CC32820D-9221-4463-BC8F-38985692F25B}"/>
              </a:ext>
            </a:extLst>
          </p:cNvPr>
          <p:cNvCxnSpPr>
            <a:cxnSpLocks/>
          </p:cNvCxnSpPr>
          <p:nvPr/>
        </p:nvCxnSpPr>
        <p:spPr>
          <a:xfrm flipH="1">
            <a:off x="8656114" y="5872898"/>
            <a:ext cx="98480" cy="23759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3936B36C-740F-43B3-9947-EEFF91CFDAC9}"/>
              </a:ext>
            </a:extLst>
          </p:cNvPr>
          <p:cNvCxnSpPr/>
          <p:nvPr/>
        </p:nvCxnSpPr>
        <p:spPr>
          <a:xfrm>
            <a:off x="8776355" y="5782381"/>
            <a:ext cx="60331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5B9799B2-0D75-4F10-83B6-A94C18295413}"/>
              </a:ext>
            </a:extLst>
          </p:cNvPr>
          <p:cNvSpPr txBox="1"/>
          <p:nvPr/>
        </p:nvSpPr>
        <p:spPr>
          <a:xfrm>
            <a:off x="9412665" y="5597715"/>
            <a:ext cx="2135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出現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error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後，程式就不會再跑了</a:t>
            </a:r>
          </a:p>
        </p:txBody>
      </p:sp>
    </p:spTree>
    <p:extLst>
      <p:ext uri="{BB962C8B-B14F-4D97-AF65-F5344CB8AC3E}">
        <p14:creationId xmlns:p14="http://schemas.microsoft.com/office/powerpoint/2010/main" val="3285560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C0EBA4C-8D94-485C-A597-A50F4C707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15" y="346273"/>
            <a:ext cx="10515600" cy="747237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Operators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2B57482-3109-4DE3-8E98-9294D726ED8D}"/>
              </a:ext>
            </a:extLst>
          </p:cNvPr>
          <p:cNvSpPr txBox="1"/>
          <p:nvPr/>
        </p:nvSpPr>
        <p:spPr>
          <a:xfrm>
            <a:off x="527115" y="1225484"/>
            <a:ext cx="7947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What are operators?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1F08EB7-66E3-4313-B8F8-2D2BAA9B2227}"/>
              </a:ext>
            </a:extLst>
          </p:cNvPr>
          <p:cNvCxnSpPr>
            <a:cxnSpLocks/>
          </p:cNvCxnSpPr>
          <p:nvPr/>
        </p:nvCxnSpPr>
        <p:spPr>
          <a:xfrm flipV="1">
            <a:off x="904973" y="1687149"/>
            <a:ext cx="2771481" cy="918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4C4F24E-9ADC-460F-8C1A-3681873CBFBE}"/>
              </a:ext>
            </a:extLst>
          </p:cNvPr>
          <p:cNvSpPr txBox="1"/>
          <p:nvPr/>
        </p:nvSpPr>
        <p:spPr>
          <a:xfrm>
            <a:off x="904973" y="1957938"/>
            <a:ext cx="1013774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Operators are functions. There are two kinds of operators</a:t>
            </a:r>
            <a:r>
              <a:rPr lang="zh-TW" altLang="en-US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TW" sz="2000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Pipeable : Can be piped to Observables using </a:t>
            </a:r>
            <a:r>
              <a:rPr lang="en-US" altLang="zh-TW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Observable.pipe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(…)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Creation : Can be called as standalone functions to 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new observable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3CB26D0A-2CEE-4247-82CF-3B2F4A1FEC0F}"/>
              </a:ext>
            </a:extLst>
          </p:cNvPr>
          <p:cNvCxnSpPr/>
          <p:nvPr/>
        </p:nvCxnSpPr>
        <p:spPr>
          <a:xfrm>
            <a:off x="6645896" y="2921197"/>
            <a:ext cx="2639506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1DB33FE-A05B-448C-BE0B-F935F10C2C46}"/>
              </a:ext>
            </a:extLst>
          </p:cNvPr>
          <p:cNvSpPr txBox="1"/>
          <p:nvPr/>
        </p:nvSpPr>
        <p:spPr>
          <a:xfrm>
            <a:off x="6645896" y="3059724"/>
            <a:ext cx="3930978" cy="36933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zh-TW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Ex. from()</a:t>
            </a:r>
            <a:r>
              <a:rPr lang="zh-TW" alt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()</a:t>
            </a:r>
            <a:r>
              <a:rPr lang="zh-TW" alt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Observable()…</a:t>
            </a:r>
            <a:endParaRPr lang="en-US" altLang="zh-TW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E0A70520-90F0-43E2-9700-613302CBAC9F}"/>
              </a:ext>
            </a:extLst>
          </p:cNvPr>
          <p:cNvCxnSpPr>
            <a:cxnSpLocks/>
          </p:cNvCxnSpPr>
          <p:nvPr/>
        </p:nvCxnSpPr>
        <p:spPr>
          <a:xfrm>
            <a:off x="6096000" y="2630537"/>
            <a:ext cx="2275002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C7EC547-C305-41D6-8685-40CFEBD0B732}"/>
              </a:ext>
            </a:extLst>
          </p:cNvPr>
          <p:cNvSpPr txBox="1"/>
          <p:nvPr/>
        </p:nvSpPr>
        <p:spPr>
          <a:xfrm>
            <a:off x="8620812" y="2221871"/>
            <a:ext cx="2275002" cy="36933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zh-TW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Ex. filter()</a:t>
            </a:r>
            <a:r>
              <a:rPr lang="zh-TW" alt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map()…</a:t>
            </a:r>
            <a:endParaRPr lang="en-US" altLang="zh-TW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B4B2F43-0B92-4397-812D-E99DB0442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437" y="3303137"/>
            <a:ext cx="5265866" cy="301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823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C0EBA4C-8D94-485C-A597-A50F4C707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15" y="346273"/>
            <a:ext cx="10515600" cy="747237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Operators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A4FB094-DF1E-4D91-8BD0-465B5EFFBD52}"/>
              </a:ext>
            </a:extLst>
          </p:cNvPr>
          <p:cNvSpPr txBox="1"/>
          <p:nvPr/>
        </p:nvSpPr>
        <p:spPr>
          <a:xfrm>
            <a:off x="527115" y="1225484"/>
            <a:ext cx="7947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Creation Operators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CA5BEBC-16FC-40A9-B90E-433EA54A3409}"/>
              </a:ext>
            </a:extLst>
          </p:cNvPr>
          <p:cNvSpPr txBox="1"/>
          <p:nvPr/>
        </p:nvSpPr>
        <p:spPr>
          <a:xfrm>
            <a:off x="831915" y="1825648"/>
            <a:ext cx="108290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TW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 &amp; from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00A2714-E142-4CF2-BE36-4717B258F39D}"/>
              </a:ext>
            </a:extLst>
          </p:cNvPr>
          <p:cNvSpPr txBox="1"/>
          <p:nvPr/>
        </p:nvSpPr>
        <p:spPr>
          <a:xfrm>
            <a:off x="1295908" y="2219232"/>
            <a:ext cx="575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TW" altLang="en-US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35BB2C3-D649-4114-ACA4-E12612905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817" y="2722730"/>
            <a:ext cx="4086795" cy="3467584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7C8C5ABE-2307-453D-82AA-7427C2738C76}"/>
              </a:ext>
            </a:extLst>
          </p:cNvPr>
          <p:cNvSpPr txBox="1"/>
          <p:nvPr/>
        </p:nvSpPr>
        <p:spPr>
          <a:xfrm>
            <a:off x="6091009" y="2217361"/>
            <a:ext cx="781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zh-TW" altLang="en-US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6A24B0B-6686-4639-BC48-E06438B1F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301" y="2722730"/>
            <a:ext cx="4321618" cy="3467584"/>
          </a:xfrm>
          <a:prstGeom prst="rect">
            <a:avLst/>
          </a:prstGeom>
        </p:spPr>
      </p:pic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78289FD2-DD61-4C03-95FA-C417E3E51AE3}"/>
              </a:ext>
            </a:extLst>
          </p:cNvPr>
          <p:cNvCxnSpPr/>
          <p:nvPr/>
        </p:nvCxnSpPr>
        <p:spPr>
          <a:xfrm>
            <a:off x="3346515" y="3195687"/>
            <a:ext cx="98038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7D9CE312-BE0C-48B1-AD34-D0F0FE8C0A3E}"/>
              </a:ext>
            </a:extLst>
          </p:cNvPr>
          <p:cNvCxnSpPr>
            <a:cxnSpLocks/>
          </p:cNvCxnSpPr>
          <p:nvPr/>
        </p:nvCxnSpPr>
        <p:spPr>
          <a:xfrm>
            <a:off x="7778684" y="3195687"/>
            <a:ext cx="69601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8D55BF25-FB4F-4D32-A6ED-253741477773}"/>
              </a:ext>
            </a:extLst>
          </p:cNvPr>
          <p:cNvSpPr/>
          <p:nvPr/>
        </p:nvSpPr>
        <p:spPr>
          <a:xfrm>
            <a:off x="6645897" y="324820"/>
            <a:ext cx="5342641" cy="34286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solidFill>
                  <a:schemeClr val="tx1"/>
                </a:solidFill>
                <a:highlight>
                  <a:srgbClr val="C0C0C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任何一個</a:t>
            </a:r>
            <a:r>
              <a:rPr lang="en-US" altLang="zh-TW" dirty="0">
                <a:solidFill>
                  <a:schemeClr val="tx1"/>
                </a:solidFill>
                <a:highlight>
                  <a:srgbClr val="C0C0C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object</a:t>
            </a:r>
            <a:r>
              <a:rPr lang="zh-TW" altLang="en-US" dirty="0">
                <a:solidFill>
                  <a:schemeClr val="tx1"/>
                </a:solidFill>
                <a:highlight>
                  <a:srgbClr val="C0C0C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都可以透過</a:t>
            </a:r>
            <a:r>
              <a:rPr lang="en-US" altLang="zh-TW" dirty="0">
                <a:solidFill>
                  <a:schemeClr val="tx1"/>
                </a:solidFill>
                <a:highlight>
                  <a:srgbClr val="C0C0C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of</a:t>
            </a:r>
            <a:r>
              <a:rPr lang="zh-TW" altLang="en-US" dirty="0">
                <a:solidFill>
                  <a:schemeClr val="tx1"/>
                </a:solidFill>
                <a:highlight>
                  <a:srgbClr val="C0C0C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或</a:t>
            </a:r>
            <a:r>
              <a:rPr lang="en-US" altLang="zh-TW" dirty="0">
                <a:solidFill>
                  <a:schemeClr val="tx1"/>
                </a:solidFill>
                <a:highlight>
                  <a:srgbClr val="C0C0C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from</a:t>
            </a:r>
            <a:r>
              <a:rPr lang="zh-TW" altLang="en-US" dirty="0">
                <a:solidFill>
                  <a:schemeClr val="tx1"/>
                </a:solidFill>
                <a:highlight>
                  <a:srgbClr val="C0C0C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變成</a:t>
            </a:r>
            <a:r>
              <a:rPr lang="en-US" altLang="zh-TW" dirty="0">
                <a:solidFill>
                  <a:schemeClr val="tx1"/>
                </a:solidFill>
                <a:highlight>
                  <a:srgbClr val="C0C0C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observable!!!</a:t>
            </a:r>
            <a:endParaRPr lang="zh-TW" altLang="en-US" dirty="0">
              <a:solidFill>
                <a:schemeClr val="tx1"/>
              </a:solidFill>
              <a:highlight>
                <a:srgbClr val="C0C0C0"/>
              </a:highligh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83555E9-9CE5-434B-B4D1-28A4E5E0A8E8}"/>
              </a:ext>
            </a:extLst>
          </p:cNvPr>
          <p:cNvSpPr txBox="1"/>
          <p:nvPr/>
        </p:nvSpPr>
        <p:spPr>
          <a:xfrm>
            <a:off x="2319961" y="2255220"/>
            <a:ext cx="2630172" cy="3385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zh-TW" sz="1600" dirty="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</a:t>
            </a:r>
            <a:r>
              <a:rPr lang="en-US" altLang="zh-TW" sz="16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</a:t>
            </a:r>
            <a:r>
              <a:rPr lang="zh-TW" altLang="en-US" sz="16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6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()</a:t>
            </a:r>
            <a:r>
              <a:rPr lang="zh-TW" altLang="en-US" sz="16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接的是一個一個的參數</a:t>
            </a:r>
            <a:endParaRPr lang="en-US" altLang="zh-TW" sz="1600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D6E6EBE-6374-4048-8B91-6E8938E185CA}"/>
              </a:ext>
            </a:extLst>
          </p:cNvPr>
          <p:cNvSpPr txBox="1"/>
          <p:nvPr/>
        </p:nvSpPr>
        <p:spPr>
          <a:xfrm>
            <a:off x="7321158" y="2253516"/>
            <a:ext cx="2313129" cy="3385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zh-TW" sz="16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from</a:t>
            </a:r>
            <a:r>
              <a:rPr lang="zh-TW" altLang="en-US" sz="16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6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()</a:t>
            </a:r>
            <a:r>
              <a:rPr lang="zh-TW" altLang="en-US" sz="16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接的是一個</a:t>
            </a:r>
            <a:r>
              <a:rPr lang="en-US" altLang="zh-TW" sz="16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Array</a:t>
            </a:r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9FB33ED9-7B0C-4B16-83B4-E84FAF87EC6D}"/>
              </a:ext>
            </a:extLst>
          </p:cNvPr>
          <p:cNvCxnSpPr>
            <a:cxnSpLocks/>
          </p:cNvCxnSpPr>
          <p:nvPr/>
        </p:nvCxnSpPr>
        <p:spPr>
          <a:xfrm>
            <a:off x="2683496" y="3195687"/>
            <a:ext cx="549898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CA5FFCEE-639C-4441-84C5-D053875DD6FC}"/>
              </a:ext>
            </a:extLst>
          </p:cNvPr>
          <p:cNvCxnSpPr>
            <a:cxnSpLocks/>
          </p:cNvCxnSpPr>
          <p:nvPr/>
        </p:nvCxnSpPr>
        <p:spPr>
          <a:xfrm>
            <a:off x="1515589" y="4479303"/>
            <a:ext cx="171780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D932C2F4-F351-4C72-879F-F70D98E18EA7}"/>
              </a:ext>
            </a:extLst>
          </p:cNvPr>
          <p:cNvCxnSpPr/>
          <p:nvPr/>
        </p:nvCxnSpPr>
        <p:spPr>
          <a:xfrm flipH="1">
            <a:off x="2771481" y="3288136"/>
            <a:ext cx="94268" cy="933254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4A1291FB-444C-4D75-BDE5-19EF9F1BDD30}"/>
              </a:ext>
            </a:extLst>
          </p:cNvPr>
          <p:cNvCxnSpPr>
            <a:cxnSpLocks/>
          </p:cNvCxnSpPr>
          <p:nvPr/>
        </p:nvCxnSpPr>
        <p:spPr>
          <a:xfrm>
            <a:off x="3896133" y="3272290"/>
            <a:ext cx="84842" cy="9491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95489AF3-DAD0-4678-83EC-EE4691BA3FD8}"/>
              </a:ext>
            </a:extLst>
          </p:cNvPr>
          <p:cNvSpPr txBox="1"/>
          <p:nvPr/>
        </p:nvSpPr>
        <p:spPr>
          <a:xfrm>
            <a:off x="3428214" y="4240530"/>
            <a:ext cx="2043398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zh-TW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…</a:t>
            </a:r>
            <a:r>
              <a:rPr lang="zh-TW" altLang="en-US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是指將一個</a:t>
            </a:r>
            <a:r>
              <a:rPr lang="en-US" altLang="zh-TW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Array</a:t>
            </a:r>
            <a:r>
              <a:rPr lang="zh-TW" altLang="en-US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解構</a:t>
            </a:r>
            <a:endParaRPr lang="en-US" altLang="zh-TW" sz="14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F5DAEA08-4C26-4DC5-82FC-A6B209C0D6B4}"/>
              </a:ext>
            </a:extLst>
          </p:cNvPr>
          <p:cNvCxnSpPr>
            <a:cxnSpLocks/>
          </p:cNvCxnSpPr>
          <p:nvPr/>
        </p:nvCxnSpPr>
        <p:spPr>
          <a:xfrm>
            <a:off x="8027843" y="3244049"/>
            <a:ext cx="84842" cy="9491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859E9654-1371-4192-974A-B10C6144DD6E}"/>
              </a:ext>
            </a:extLst>
          </p:cNvPr>
          <p:cNvSpPr txBox="1"/>
          <p:nvPr/>
        </p:nvSpPr>
        <p:spPr>
          <a:xfrm>
            <a:off x="7559923" y="4212289"/>
            <a:ext cx="2677585" cy="523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</a:t>
            </a:r>
            <a:r>
              <a:rPr lang="en-US" altLang="zh-TW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rom() </a:t>
            </a:r>
            <a:r>
              <a:rPr lang="zh-TW" altLang="en-US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會自動將一個</a:t>
            </a:r>
            <a:r>
              <a:rPr lang="en-US" altLang="zh-TW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array</a:t>
            </a:r>
            <a:r>
              <a:rPr lang="zh-TW" altLang="en-US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拆解成一個個的物件</a:t>
            </a:r>
            <a:endParaRPr lang="en-US" altLang="zh-TW" sz="14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460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314A47-D9BA-4CF9-A934-FE781B271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15" y="346273"/>
            <a:ext cx="10515600" cy="747237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Angular Architecture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C6CCD19-2FB4-4F04-BC88-A9696BF2D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125" y="1280812"/>
            <a:ext cx="8411749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0374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C0EBA4C-8D94-485C-A597-A50F4C707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15" y="346273"/>
            <a:ext cx="10515600" cy="747237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Operators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A4FB094-DF1E-4D91-8BD0-465B5EFFBD52}"/>
              </a:ext>
            </a:extLst>
          </p:cNvPr>
          <p:cNvSpPr txBox="1"/>
          <p:nvPr/>
        </p:nvSpPr>
        <p:spPr>
          <a:xfrm>
            <a:off x="527115" y="1225484"/>
            <a:ext cx="7947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Creation Operators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CA5BEBC-16FC-40A9-B90E-433EA54A3409}"/>
              </a:ext>
            </a:extLst>
          </p:cNvPr>
          <p:cNvSpPr txBox="1"/>
          <p:nvPr/>
        </p:nvSpPr>
        <p:spPr>
          <a:xfrm>
            <a:off x="831915" y="1825648"/>
            <a:ext cx="108290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altLang="zh-TW" sz="2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fromEvent</a:t>
            </a:r>
            <a:endParaRPr lang="en-US" altLang="zh-TW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44DC92E-F81E-466D-8132-B304DDB45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794" y="2419286"/>
            <a:ext cx="6277626" cy="1224229"/>
          </a:xfrm>
          <a:prstGeom prst="rect">
            <a:avLst/>
          </a:prstGeom>
        </p:spPr>
      </p:pic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D08DDB09-5427-4621-8120-878045BA47F8}"/>
              </a:ext>
            </a:extLst>
          </p:cNvPr>
          <p:cNvCxnSpPr>
            <a:cxnSpLocks/>
          </p:cNvCxnSpPr>
          <p:nvPr/>
        </p:nvCxnSpPr>
        <p:spPr>
          <a:xfrm>
            <a:off x="4967925" y="2969445"/>
            <a:ext cx="125376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4FB32D83-08AC-4A09-8A41-48C50CFCF0FA}"/>
              </a:ext>
            </a:extLst>
          </p:cNvPr>
          <p:cNvCxnSpPr/>
          <p:nvPr/>
        </p:nvCxnSpPr>
        <p:spPr>
          <a:xfrm flipV="1">
            <a:off x="5995447" y="2225758"/>
            <a:ext cx="0" cy="59285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DF2EE575-694E-4F02-BBD9-01EE5E64FFF1}"/>
              </a:ext>
            </a:extLst>
          </p:cNvPr>
          <p:cNvSpPr txBox="1"/>
          <p:nvPr/>
        </p:nvSpPr>
        <p:spPr>
          <a:xfrm>
            <a:off x="4387785" y="1599853"/>
            <a:ext cx="4706934" cy="5847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zh-TW" sz="1600" dirty="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Event</a:t>
            </a:r>
            <a:r>
              <a:rPr lang="zh-TW" alt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一定要做</a:t>
            </a:r>
            <a:r>
              <a:rPr lang="zh-TW" altLang="en-US" sz="1600" b="1" dirty="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型別的宣告</a:t>
            </a:r>
            <a:r>
              <a:rPr lang="zh-TW" alt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，不然會報錯：</a:t>
            </a:r>
            <a:r>
              <a:rPr lang="en-US" altLang="zh-TW" sz="1600" dirty="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Property '</a:t>
            </a:r>
            <a:r>
              <a:rPr lang="en-US" altLang="zh-TW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clientX</a:t>
            </a:r>
            <a:r>
              <a:rPr lang="en-US" altLang="zh-TW" sz="1600" dirty="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' does not exist on type 'Event'.</a:t>
            </a:r>
            <a:endParaRPr lang="en-US" altLang="zh-TW" sz="1600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4" name="螢幕錄製 13">
            <a:hlinkClick r:id="" action="ppaction://media"/>
            <a:extLst>
              <a:ext uri="{FF2B5EF4-FFF2-40B4-BE49-F238E27FC236}">
                <a16:creationId xmlns:a16="http://schemas.microsoft.com/office/drawing/2014/main" id="{C1FF96A4-453D-42C7-A2F5-9D3BAD2196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93124" y="2558997"/>
            <a:ext cx="3401395" cy="380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8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5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C0EBA4C-8D94-485C-A597-A50F4C707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15" y="346273"/>
            <a:ext cx="10515600" cy="747237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Operators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A4FB094-DF1E-4D91-8BD0-465B5EFFBD52}"/>
              </a:ext>
            </a:extLst>
          </p:cNvPr>
          <p:cNvSpPr txBox="1"/>
          <p:nvPr/>
        </p:nvSpPr>
        <p:spPr>
          <a:xfrm>
            <a:off x="527115" y="1225484"/>
            <a:ext cx="7947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Creation Operators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CA5BEBC-16FC-40A9-B90E-433EA54A3409}"/>
              </a:ext>
            </a:extLst>
          </p:cNvPr>
          <p:cNvSpPr txBox="1"/>
          <p:nvPr/>
        </p:nvSpPr>
        <p:spPr>
          <a:xfrm>
            <a:off x="831915" y="1825648"/>
            <a:ext cx="108290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nterval &amp; timer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6BA191F-C548-41FF-A98D-83417E10F0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3054" y="2721677"/>
            <a:ext cx="4467849" cy="962159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5E3FFB4A-061B-4152-B13E-4F9EA9DC8B5C}"/>
              </a:ext>
            </a:extLst>
          </p:cNvPr>
          <p:cNvSpPr txBox="1"/>
          <p:nvPr/>
        </p:nvSpPr>
        <p:spPr>
          <a:xfrm>
            <a:off x="1295908" y="2219232"/>
            <a:ext cx="12021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interval</a:t>
            </a:r>
            <a:r>
              <a:rPr lang="zh-TW" altLang="en-US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8E5E4D6-15A8-4F48-B291-43712A00C2AF}"/>
              </a:ext>
            </a:extLst>
          </p:cNvPr>
          <p:cNvSpPr txBox="1"/>
          <p:nvPr/>
        </p:nvSpPr>
        <p:spPr>
          <a:xfrm>
            <a:off x="5963631" y="2219232"/>
            <a:ext cx="917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timer</a:t>
            </a:r>
            <a:r>
              <a:rPr lang="zh-TW" altLang="en-US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p:pic>
        <p:nvPicPr>
          <p:cNvPr id="6" name="螢幕錄製 5">
            <a:hlinkClick r:id="" action="ppaction://media"/>
            <a:extLst>
              <a:ext uri="{FF2B5EF4-FFF2-40B4-BE49-F238E27FC236}">
                <a16:creationId xmlns:a16="http://schemas.microsoft.com/office/drawing/2014/main" id="{042C9E3A-32DE-4D7A-A4CF-B63412DA9A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83054" y="3873252"/>
            <a:ext cx="2605526" cy="263847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8E6EF34-980D-4E7E-B72A-15F03D7F5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7719" y="2721677"/>
            <a:ext cx="5756364" cy="962159"/>
          </a:xfrm>
          <a:prstGeom prst="rect">
            <a:avLst/>
          </a:prstGeom>
        </p:spPr>
      </p:pic>
      <p:pic>
        <p:nvPicPr>
          <p:cNvPr id="17" name="螢幕錄製 16">
            <a:hlinkClick r:id="" action="ppaction://media"/>
            <a:extLst>
              <a:ext uri="{FF2B5EF4-FFF2-40B4-BE49-F238E27FC236}">
                <a16:creationId xmlns:a16="http://schemas.microsoft.com/office/drawing/2014/main" id="{C84BC263-7C8B-496E-9A66-74877CD4026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067719" y="3873252"/>
            <a:ext cx="2605526" cy="2638475"/>
          </a:xfrm>
          <a:prstGeom prst="rect">
            <a:avLst/>
          </a:prstGeom>
        </p:spPr>
      </p:pic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00ACB875-FE51-414B-A564-806B6F073CC2}"/>
              </a:ext>
            </a:extLst>
          </p:cNvPr>
          <p:cNvCxnSpPr>
            <a:cxnSpLocks/>
          </p:cNvCxnSpPr>
          <p:nvPr/>
        </p:nvCxnSpPr>
        <p:spPr>
          <a:xfrm>
            <a:off x="7220931" y="3110847"/>
            <a:ext cx="125376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7034364C-33B5-480B-B5A8-18636A7713FA}"/>
              </a:ext>
            </a:extLst>
          </p:cNvPr>
          <p:cNvCxnSpPr/>
          <p:nvPr/>
        </p:nvCxnSpPr>
        <p:spPr>
          <a:xfrm flipV="1">
            <a:off x="7796820" y="2389072"/>
            <a:ext cx="0" cy="59285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27E1F61-3B70-4437-B4AA-F6A8FDE2B6AD}"/>
              </a:ext>
            </a:extLst>
          </p:cNvPr>
          <p:cNvSpPr txBox="1"/>
          <p:nvPr/>
        </p:nvSpPr>
        <p:spPr>
          <a:xfrm>
            <a:off x="7174070" y="1733315"/>
            <a:ext cx="2262161" cy="5847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zh-TW" sz="1600" dirty="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</a:t>
            </a:r>
            <a:r>
              <a:rPr lang="en-US" altLang="zh-TW" sz="16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imer ( delay + interval)</a:t>
            </a:r>
          </a:p>
          <a:p>
            <a:pPr algn="l"/>
            <a:r>
              <a:rPr lang="en-US" altLang="zh-TW" sz="16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2s </a:t>
            </a:r>
            <a:r>
              <a:rPr lang="zh-TW" altLang="en-US" sz="16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後開始 </a:t>
            </a:r>
            <a:r>
              <a:rPr lang="en-US" altLang="zh-TW" sz="16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interval(1000)</a:t>
            </a:r>
          </a:p>
        </p:txBody>
      </p:sp>
    </p:spTree>
    <p:extLst>
      <p:ext uri="{BB962C8B-B14F-4D97-AF65-F5344CB8AC3E}">
        <p14:creationId xmlns:p14="http://schemas.microsoft.com/office/powerpoint/2010/main" val="242564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0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102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93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C0EBA4C-8D94-485C-A597-A50F4C707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15" y="346273"/>
            <a:ext cx="10515600" cy="747237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Operators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A4FB094-DF1E-4D91-8BD0-465B5EFFBD52}"/>
              </a:ext>
            </a:extLst>
          </p:cNvPr>
          <p:cNvSpPr txBox="1"/>
          <p:nvPr/>
        </p:nvSpPr>
        <p:spPr>
          <a:xfrm>
            <a:off x="527115" y="1225484"/>
            <a:ext cx="7947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Filtering Operators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0E273DA-3A65-41C4-A0BE-D0DE4648446B}"/>
              </a:ext>
            </a:extLst>
          </p:cNvPr>
          <p:cNvSpPr txBox="1"/>
          <p:nvPr/>
        </p:nvSpPr>
        <p:spPr>
          <a:xfrm>
            <a:off x="831915" y="1825648"/>
            <a:ext cx="108290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  <a:endParaRPr lang="en-US" altLang="zh-TW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DA24C274-6467-4BFE-B0EA-0EEFFAFEA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172" y="2364257"/>
            <a:ext cx="4923338" cy="1736403"/>
          </a:xfrm>
          <a:prstGeom prst="rect">
            <a:avLst/>
          </a:prstGeom>
        </p:spPr>
      </p:pic>
      <p:pic>
        <p:nvPicPr>
          <p:cNvPr id="19" name="螢幕錄製 18">
            <a:hlinkClick r:id="" action="ppaction://media"/>
            <a:extLst>
              <a:ext uri="{FF2B5EF4-FFF2-40B4-BE49-F238E27FC236}">
                <a16:creationId xmlns:a16="http://schemas.microsoft.com/office/drawing/2014/main" id="{B98A5338-FB50-4917-A3D8-BE94DDE3F3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93031" y="1356144"/>
            <a:ext cx="3738871" cy="427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57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65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C0EBA4C-8D94-485C-A597-A50F4C707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15" y="346273"/>
            <a:ext cx="10515600" cy="747237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Operators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A4FB094-DF1E-4D91-8BD0-465B5EFFBD52}"/>
              </a:ext>
            </a:extLst>
          </p:cNvPr>
          <p:cNvSpPr txBox="1"/>
          <p:nvPr/>
        </p:nvSpPr>
        <p:spPr>
          <a:xfrm>
            <a:off x="527115" y="1225484"/>
            <a:ext cx="7947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Filtering Operators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0E273DA-3A65-41C4-A0BE-D0DE4648446B}"/>
              </a:ext>
            </a:extLst>
          </p:cNvPr>
          <p:cNvSpPr txBox="1"/>
          <p:nvPr/>
        </p:nvSpPr>
        <p:spPr>
          <a:xfrm>
            <a:off x="831915" y="1825648"/>
            <a:ext cx="108290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ake : </a:t>
            </a:r>
            <a:r>
              <a:rPr lang="zh-TW" altLang="en-US" sz="2000" b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發生幾次後 </a:t>
            </a:r>
            <a:r>
              <a:rPr lang="en-US" altLang="zh-TW" sz="2000" b="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complte</a:t>
            </a:r>
            <a:endParaRPr lang="en-US" altLang="zh-TW" sz="2000" b="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64E4682B-DF87-41B0-9601-5903459B4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502" y="2333620"/>
            <a:ext cx="6068272" cy="1152686"/>
          </a:xfrm>
          <a:prstGeom prst="rect">
            <a:avLst/>
          </a:prstGeom>
        </p:spPr>
      </p:pic>
      <p:pic>
        <p:nvPicPr>
          <p:cNvPr id="2" name="螢幕錄製 1">
            <a:hlinkClick r:id="" action="ppaction://media"/>
            <a:extLst>
              <a:ext uri="{FF2B5EF4-FFF2-40B4-BE49-F238E27FC236}">
                <a16:creationId xmlns:a16="http://schemas.microsoft.com/office/drawing/2014/main" id="{6B577287-595C-4469-AA2C-47A32FD159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83882" y="2225758"/>
            <a:ext cx="4156416" cy="343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3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C0EBA4C-8D94-485C-A597-A50F4C707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15" y="346273"/>
            <a:ext cx="10515600" cy="747237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Operators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A4FB094-DF1E-4D91-8BD0-465B5EFFBD52}"/>
              </a:ext>
            </a:extLst>
          </p:cNvPr>
          <p:cNvSpPr txBox="1"/>
          <p:nvPr/>
        </p:nvSpPr>
        <p:spPr>
          <a:xfrm>
            <a:off x="527115" y="1225484"/>
            <a:ext cx="7947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Filtering Operators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0E273DA-3A65-41C4-A0BE-D0DE4648446B}"/>
              </a:ext>
            </a:extLst>
          </p:cNvPr>
          <p:cNvSpPr txBox="1"/>
          <p:nvPr/>
        </p:nvSpPr>
        <p:spPr>
          <a:xfrm>
            <a:off x="831915" y="1825648"/>
            <a:ext cx="108290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2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akeUntil</a:t>
            </a:r>
            <a:r>
              <a:rPr lang="en-US" altLang="zh-TW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zh-TW" altLang="en-US" sz="2000" b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指定的事件發生時 </a:t>
            </a:r>
            <a:r>
              <a:rPr lang="en-US" altLang="zh-TW" sz="2000" b="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complte</a:t>
            </a:r>
            <a:endParaRPr lang="en-US" altLang="zh-TW" sz="2000" b="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9EB48DA-A414-482D-BAC4-C0DE5D687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105" y="2419287"/>
            <a:ext cx="4544943" cy="1673203"/>
          </a:xfrm>
          <a:prstGeom prst="rect">
            <a:avLst/>
          </a:prstGeom>
        </p:spPr>
      </p:pic>
      <p:pic>
        <p:nvPicPr>
          <p:cNvPr id="7" name="螢幕錄製 6">
            <a:hlinkClick r:id="" action="ppaction://media"/>
            <a:extLst>
              <a:ext uri="{FF2B5EF4-FFF2-40B4-BE49-F238E27FC236}">
                <a16:creationId xmlns:a16="http://schemas.microsoft.com/office/drawing/2014/main" id="{C353ECBE-BA20-4694-91C9-3A75B94FD5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97460" y="2008661"/>
            <a:ext cx="3554474" cy="382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05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8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C0EBA4C-8D94-485C-A597-A50F4C707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15" y="346273"/>
            <a:ext cx="10515600" cy="747237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Operators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A4FB094-DF1E-4D91-8BD0-465B5EFFBD52}"/>
              </a:ext>
            </a:extLst>
          </p:cNvPr>
          <p:cNvSpPr txBox="1"/>
          <p:nvPr/>
        </p:nvSpPr>
        <p:spPr>
          <a:xfrm>
            <a:off x="527115" y="1225484"/>
            <a:ext cx="7947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Filtering Operators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0E273DA-3A65-41C4-A0BE-D0DE4648446B}"/>
              </a:ext>
            </a:extLst>
          </p:cNvPr>
          <p:cNvSpPr txBox="1"/>
          <p:nvPr/>
        </p:nvSpPr>
        <p:spPr>
          <a:xfrm>
            <a:off x="831915" y="1825648"/>
            <a:ext cx="108290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2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akeWhile</a:t>
            </a:r>
            <a:r>
              <a:rPr lang="en-US" altLang="zh-TW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zh-TW" altLang="en-US" sz="2000" b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指定的事件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簿成立</a:t>
            </a:r>
            <a:r>
              <a:rPr lang="zh-TW" altLang="en-US" sz="2000" b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時 </a:t>
            </a:r>
            <a:r>
              <a:rPr lang="en-US" altLang="zh-TW" sz="2000" b="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complte</a:t>
            </a:r>
            <a:r>
              <a:rPr lang="zh-TW" altLang="en-US" sz="2000" b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有點類似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do{…}while()</a:t>
            </a:r>
            <a:endParaRPr lang="en-US" altLang="zh-TW" sz="2000" b="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7511D4D-255D-46D0-B7E8-05B827D6D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138" y="2364257"/>
            <a:ext cx="5612273" cy="1529013"/>
          </a:xfrm>
          <a:prstGeom prst="rect">
            <a:avLst/>
          </a:prstGeom>
        </p:spPr>
      </p:pic>
      <p:pic>
        <p:nvPicPr>
          <p:cNvPr id="6" name="螢幕錄製 5">
            <a:hlinkClick r:id="" action="ppaction://media"/>
            <a:extLst>
              <a:ext uri="{FF2B5EF4-FFF2-40B4-BE49-F238E27FC236}">
                <a16:creationId xmlns:a16="http://schemas.microsoft.com/office/drawing/2014/main" id="{A2C6CEE1-4EE1-47AF-99C0-C6961821D1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71761" y="2364257"/>
            <a:ext cx="3567259" cy="384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55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C0EBA4C-8D94-485C-A597-A50F4C707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15" y="346273"/>
            <a:ext cx="10515600" cy="747237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Operators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A4FB094-DF1E-4D91-8BD0-465B5EFFBD52}"/>
              </a:ext>
            </a:extLst>
          </p:cNvPr>
          <p:cNvSpPr txBox="1"/>
          <p:nvPr/>
        </p:nvSpPr>
        <p:spPr>
          <a:xfrm>
            <a:off x="527115" y="1225484"/>
            <a:ext cx="7947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Filtering Operators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0E273DA-3A65-41C4-A0BE-D0DE4648446B}"/>
              </a:ext>
            </a:extLst>
          </p:cNvPr>
          <p:cNvSpPr txBox="1"/>
          <p:nvPr/>
        </p:nvSpPr>
        <p:spPr>
          <a:xfrm>
            <a:off x="831915" y="1825648"/>
            <a:ext cx="108290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US" altLang="zh-TW" sz="2000" b="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debounceTime</a:t>
            </a:r>
            <a:r>
              <a:rPr lang="en-US" altLang="zh-TW" sz="2000" b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: Emit a value from the source Observable only a particular time span has passed without other source emission.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0519554-90B1-478E-B6C0-312935BCC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290" y="2774057"/>
            <a:ext cx="5582429" cy="1762371"/>
          </a:xfrm>
          <a:prstGeom prst="rect">
            <a:avLst/>
          </a:prstGeom>
        </p:spPr>
      </p:pic>
      <p:pic>
        <p:nvPicPr>
          <p:cNvPr id="8" name="螢幕錄製 7">
            <a:hlinkClick r:id="" action="ppaction://media"/>
            <a:extLst>
              <a:ext uri="{FF2B5EF4-FFF2-40B4-BE49-F238E27FC236}">
                <a16:creationId xmlns:a16="http://schemas.microsoft.com/office/drawing/2014/main" id="{50320018-486B-439E-80FC-1D12086136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11260" y="2419287"/>
            <a:ext cx="3831455" cy="364785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7742C15-DF6E-461C-97B9-3E8A01E16BF2}"/>
              </a:ext>
            </a:extLst>
          </p:cNvPr>
          <p:cNvSpPr/>
          <p:nvPr/>
        </p:nvSpPr>
        <p:spPr>
          <a:xfrm>
            <a:off x="1372290" y="4953787"/>
            <a:ext cx="4613731" cy="42420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取某段特定時間內，最後一次發生的事件</a:t>
            </a:r>
          </a:p>
        </p:txBody>
      </p:sp>
    </p:spTree>
    <p:extLst>
      <p:ext uri="{BB962C8B-B14F-4D97-AF65-F5344CB8AC3E}">
        <p14:creationId xmlns:p14="http://schemas.microsoft.com/office/powerpoint/2010/main" val="2591736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4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C0EBA4C-8D94-485C-A597-A50F4C707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15" y="346273"/>
            <a:ext cx="10515600" cy="747237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Operators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A4FB094-DF1E-4D91-8BD0-465B5EFFBD52}"/>
              </a:ext>
            </a:extLst>
          </p:cNvPr>
          <p:cNvSpPr txBox="1"/>
          <p:nvPr/>
        </p:nvSpPr>
        <p:spPr>
          <a:xfrm>
            <a:off x="527115" y="1225484"/>
            <a:ext cx="7947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Filtering Operators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0E273DA-3A65-41C4-A0BE-D0DE4648446B}"/>
              </a:ext>
            </a:extLst>
          </p:cNvPr>
          <p:cNvSpPr txBox="1"/>
          <p:nvPr/>
        </p:nvSpPr>
        <p:spPr>
          <a:xfrm>
            <a:off x="831915" y="1825648"/>
            <a:ext cx="108290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US" altLang="zh-TW" sz="2000" b="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throttleTime</a:t>
            </a:r>
            <a:r>
              <a:rPr lang="en-US" altLang="zh-TW" sz="2000" b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: Emit a value from the source Observable, then ignore subsequent source values for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[duration milliseconds]</a:t>
            </a:r>
            <a:endParaRPr lang="en-US" altLang="zh-TW" sz="2000" b="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7742C15-DF6E-461C-97B9-3E8A01E16BF2}"/>
              </a:ext>
            </a:extLst>
          </p:cNvPr>
          <p:cNvSpPr/>
          <p:nvPr/>
        </p:nvSpPr>
        <p:spPr>
          <a:xfrm>
            <a:off x="1372290" y="4953787"/>
            <a:ext cx="4613731" cy="42420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取某段特定時間內，第一次發生的事件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99BFDF1-45F3-4E87-AA93-C711F8787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290" y="2697956"/>
            <a:ext cx="5537286" cy="1430984"/>
          </a:xfrm>
          <a:prstGeom prst="rect">
            <a:avLst/>
          </a:prstGeom>
        </p:spPr>
      </p:pic>
      <p:pic>
        <p:nvPicPr>
          <p:cNvPr id="7" name="螢幕錄製 6">
            <a:hlinkClick r:id="" action="ppaction://media"/>
            <a:extLst>
              <a:ext uri="{FF2B5EF4-FFF2-40B4-BE49-F238E27FC236}">
                <a16:creationId xmlns:a16="http://schemas.microsoft.com/office/drawing/2014/main" id="{35102FD2-F7D4-4FE6-9E3D-A56ECDD1A5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51876" y="2472272"/>
            <a:ext cx="3890839" cy="370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5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4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C0EBA4C-8D94-485C-A597-A50F4C707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15" y="346273"/>
            <a:ext cx="10515600" cy="747237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Operators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A4FB094-DF1E-4D91-8BD0-465B5EFFBD52}"/>
              </a:ext>
            </a:extLst>
          </p:cNvPr>
          <p:cNvSpPr txBox="1"/>
          <p:nvPr/>
        </p:nvSpPr>
        <p:spPr>
          <a:xfrm>
            <a:off x="527115" y="1225484"/>
            <a:ext cx="7947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Join Operators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0E273DA-3A65-41C4-A0BE-D0DE4648446B}"/>
              </a:ext>
            </a:extLst>
          </p:cNvPr>
          <p:cNvSpPr txBox="1"/>
          <p:nvPr/>
        </p:nvSpPr>
        <p:spPr>
          <a:xfrm>
            <a:off x="831915" y="1825648"/>
            <a:ext cx="1082904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combineLatestWith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: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當兩個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HTTP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都有結果才會吐資料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000" b="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concat</a:t>
            </a:r>
            <a:r>
              <a:rPr lang="en-US" altLang="zh-TW" sz="2000" b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: </a:t>
            </a:r>
            <a:r>
              <a:rPr lang="zh-TW" altLang="en-US" sz="2000" b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兩條線依序執行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sz="2000" b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merge : </a:t>
            </a:r>
            <a:r>
              <a:rPr lang="zh-TW" altLang="en-US" sz="2000" b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兩條線是平行的</a:t>
            </a:r>
            <a:r>
              <a:rPr lang="en-US" altLang="zh-TW" sz="2000" b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000" b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同時進行</a:t>
            </a:r>
            <a:r>
              <a:rPr lang="en-US" altLang="zh-TW" sz="2000" b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2000" b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，只要有一個</a:t>
            </a:r>
            <a:r>
              <a:rPr lang="en-US" altLang="zh-TW" sz="2000" b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HTTP</a:t>
            </a:r>
            <a:r>
              <a:rPr lang="zh-TW" altLang="en-US" sz="2000" b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拿到資料就吐出來</a:t>
            </a:r>
            <a:endParaRPr lang="en-US" altLang="zh-TW" sz="2000" b="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forkJoin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兩個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HTTP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都有結果才會吐資料，且只會取最後一次的資料</a:t>
            </a:r>
            <a:endParaRPr lang="en-US" altLang="zh-TW" sz="2000" b="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8D27C17-3A80-4598-A16E-6954DEFE4225}"/>
              </a:ext>
            </a:extLst>
          </p:cNvPr>
          <p:cNvSpPr txBox="1"/>
          <p:nvPr/>
        </p:nvSpPr>
        <p:spPr>
          <a:xfrm>
            <a:off x="3791145" y="1271650"/>
            <a:ext cx="3976542" cy="36933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zh-TW" alt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最常用在兩個以上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HTTP</a:t>
            </a:r>
            <a:r>
              <a:rPr lang="zh-TW" altLang="en-US" dirty="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要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資料的時候</a:t>
            </a:r>
            <a:endParaRPr lang="en-US" altLang="zh-TW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1E33E72-93C9-49BF-A978-FEB3128454BD}"/>
              </a:ext>
            </a:extLst>
          </p:cNvPr>
          <p:cNvSpPr/>
          <p:nvPr/>
        </p:nvSpPr>
        <p:spPr>
          <a:xfrm>
            <a:off x="1348033" y="2780907"/>
            <a:ext cx="904973" cy="36818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30ED212E-8423-4670-A4D3-34CE220C1ADD}"/>
              </a:ext>
            </a:extLst>
          </p:cNvPr>
          <p:cNvCxnSpPr>
            <a:stCxn id="2" idx="2"/>
          </p:cNvCxnSpPr>
          <p:nvPr/>
        </p:nvCxnSpPr>
        <p:spPr>
          <a:xfrm>
            <a:off x="1800520" y="3149087"/>
            <a:ext cx="0" cy="27991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C0F42BCB-0CB8-4343-979E-3B7BF7B36CDF}"/>
              </a:ext>
            </a:extLst>
          </p:cNvPr>
          <p:cNvSpPr/>
          <p:nvPr/>
        </p:nvSpPr>
        <p:spPr>
          <a:xfrm>
            <a:off x="1348031" y="3496297"/>
            <a:ext cx="3959257" cy="36818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最常使用</a:t>
            </a: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因為</a:t>
            </a: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HTTP</a:t>
            </a:r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取值只會有一次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379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C0EBA4C-8D94-485C-A597-A50F4C707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15" y="346273"/>
            <a:ext cx="10515600" cy="747237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Operators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A4FB094-DF1E-4D91-8BD0-465B5EFFBD52}"/>
              </a:ext>
            </a:extLst>
          </p:cNvPr>
          <p:cNvSpPr txBox="1"/>
          <p:nvPr/>
        </p:nvSpPr>
        <p:spPr>
          <a:xfrm>
            <a:off x="527115" y="1225484"/>
            <a:ext cx="7947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Transformation Operators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90E947B-97B5-4FF3-BC61-3E03CD99E15E}"/>
              </a:ext>
            </a:extLst>
          </p:cNvPr>
          <p:cNvSpPr txBox="1"/>
          <p:nvPr/>
        </p:nvSpPr>
        <p:spPr>
          <a:xfrm>
            <a:off x="831915" y="1825648"/>
            <a:ext cx="108290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</a:t>
            </a:r>
            <a:r>
              <a:rPr lang="en-US" altLang="zh-TW" sz="2000" b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 &amp; pluck &amp; </a:t>
            </a:r>
            <a:r>
              <a:rPr lang="en-US" altLang="zh-TW" sz="2000" b="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mapTo</a:t>
            </a:r>
            <a:endParaRPr lang="en-US" altLang="zh-TW" sz="2000" b="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77B4D3B-C2BB-40F3-B25F-86FF7B76C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997" y="2772901"/>
            <a:ext cx="4405918" cy="131219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6D7E6A1-298C-4F8D-BEFE-D2D79C5C3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447" y="3065132"/>
            <a:ext cx="4187463" cy="1610563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398016D3-9D30-4ECC-A38A-A43279778431}"/>
              </a:ext>
            </a:extLst>
          </p:cNvPr>
          <p:cNvSpPr txBox="1"/>
          <p:nvPr/>
        </p:nvSpPr>
        <p:spPr>
          <a:xfrm>
            <a:off x="1295908" y="2219232"/>
            <a:ext cx="12021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zh-TW" altLang="en-US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CFE5FF4-4983-45AF-A714-B32BE1A0CEBC}"/>
              </a:ext>
            </a:extLst>
          </p:cNvPr>
          <p:cNvSpPr txBox="1"/>
          <p:nvPr/>
        </p:nvSpPr>
        <p:spPr>
          <a:xfrm>
            <a:off x="6096000" y="2219232"/>
            <a:ext cx="5414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pluck</a:t>
            </a:r>
            <a:r>
              <a:rPr lang="zh-TW" altLang="en-US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Maps each source value (an object) to its specified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nested property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E338F68-6B28-4F70-A079-8F30DC7642FA}"/>
              </a:ext>
            </a:extLst>
          </p:cNvPr>
          <p:cNvSpPr txBox="1"/>
          <p:nvPr/>
        </p:nvSpPr>
        <p:spPr>
          <a:xfrm>
            <a:off x="6180447" y="4874994"/>
            <a:ext cx="3576295" cy="36933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zh-TW" dirty="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luck()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可以抓多層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property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value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2F9BF12-0860-4DC8-BFA6-52003E22D8F7}"/>
              </a:ext>
            </a:extLst>
          </p:cNvPr>
          <p:cNvSpPr txBox="1"/>
          <p:nvPr/>
        </p:nvSpPr>
        <p:spPr>
          <a:xfrm>
            <a:off x="1295907" y="4249114"/>
            <a:ext cx="12021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mapTo</a:t>
            </a:r>
            <a:r>
              <a:rPr lang="zh-TW" altLang="en-US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9867B43-1AC4-46F1-BF0E-3B04AEA4D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997" y="4842051"/>
            <a:ext cx="4500000" cy="435219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87F089B2-0E60-41C1-8AA9-85F0A9E83EFB}"/>
              </a:ext>
            </a:extLst>
          </p:cNvPr>
          <p:cNvSpPr txBox="1"/>
          <p:nvPr/>
        </p:nvSpPr>
        <p:spPr>
          <a:xfrm>
            <a:off x="1295907" y="5530204"/>
            <a:ext cx="4717003" cy="36933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zh-TW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mapTo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()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把每個事件最後結果都指定到</a:t>
            </a:r>
            <a:r>
              <a:rPr lang="zh-TW" altLang="en-US" dirty="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某個值</a:t>
            </a:r>
            <a:endParaRPr lang="en-US" altLang="zh-TW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833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C0EBA4C-8D94-485C-A597-A50F4C707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15" y="346273"/>
            <a:ext cx="10515600" cy="747237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Binding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B337625-50DD-4E60-8934-1D7F85681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720" y="1510321"/>
            <a:ext cx="7130559" cy="383735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4341F35-B312-4F2E-AB15-58A31B289C2A}"/>
              </a:ext>
            </a:extLst>
          </p:cNvPr>
          <p:cNvSpPr/>
          <p:nvPr/>
        </p:nvSpPr>
        <p:spPr>
          <a:xfrm>
            <a:off x="6721311" y="4873658"/>
            <a:ext cx="848412" cy="3393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095716D-ADE5-456D-A479-8D21B9EB7166}"/>
              </a:ext>
            </a:extLst>
          </p:cNvPr>
          <p:cNvSpPr txBox="1"/>
          <p:nvPr/>
        </p:nvSpPr>
        <p:spPr>
          <a:xfrm>
            <a:off x="6608189" y="5347678"/>
            <a:ext cx="4321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Tips : Property Binding [] + Event Binding ()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643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C0EBA4C-8D94-485C-A597-A50F4C707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15" y="346273"/>
            <a:ext cx="10515600" cy="747237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Operators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A4FB094-DF1E-4D91-8BD0-465B5EFFBD52}"/>
              </a:ext>
            </a:extLst>
          </p:cNvPr>
          <p:cNvSpPr txBox="1"/>
          <p:nvPr/>
        </p:nvSpPr>
        <p:spPr>
          <a:xfrm>
            <a:off x="527115" y="1225484"/>
            <a:ext cx="7947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Transformation Operators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90E947B-97B5-4FF3-BC61-3E03CD99E15E}"/>
              </a:ext>
            </a:extLst>
          </p:cNvPr>
          <p:cNvSpPr txBox="1"/>
          <p:nvPr/>
        </p:nvSpPr>
        <p:spPr>
          <a:xfrm>
            <a:off x="831915" y="1825648"/>
            <a:ext cx="108290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altLang="zh-TW" sz="20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map</a:t>
            </a:r>
            <a:r>
              <a:rPr lang="en-US" altLang="zh-TW" sz="2000" b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vs </a:t>
            </a:r>
            <a:r>
              <a:rPr lang="en-US" altLang="zh-TW" sz="20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tap</a:t>
            </a:r>
            <a:r>
              <a:rPr lang="en-US" altLang="zh-TW" sz="2000" b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vs </a:t>
            </a:r>
            <a:r>
              <a:rPr lang="en-US" altLang="zh-TW" sz="2000" b="1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swichMap</a:t>
            </a:r>
            <a:endParaRPr lang="en-US" altLang="zh-TW" sz="2000" b="1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98016D3-9D30-4ECC-A38A-A43279778431}"/>
              </a:ext>
            </a:extLst>
          </p:cNvPr>
          <p:cNvSpPr txBox="1"/>
          <p:nvPr/>
        </p:nvSpPr>
        <p:spPr>
          <a:xfrm>
            <a:off x="1295908" y="2219232"/>
            <a:ext cx="99054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zh-TW" altLang="zh-TW" sz="20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RxJS 提供的 </a:t>
            </a:r>
            <a:r>
              <a:rPr kumimoji="0" lang="zh-TW" altLang="zh-TW" sz="18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map()</a:t>
            </a:r>
            <a:r>
              <a:rPr kumimoji="0" lang="zh-TW" altLang="zh-TW" sz="20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 operator 跟我們在 JavaScript 使用的 </a:t>
            </a:r>
            <a:r>
              <a:rPr kumimoji="0" lang="zh-TW" altLang="zh-TW" sz="18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map()</a:t>
            </a:r>
            <a:r>
              <a:rPr kumimoji="0" lang="zh-TW" altLang="zh-TW" sz="20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 非常類似，不同的是 JavaScript 的 </a:t>
            </a:r>
            <a:r>
              <a:rPr kumimoji="0" lang="zh-TW" altLang="zh-TW" sz="18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map()</a:t>
            </a:r>
            <a:r>
              <a:rPr kumimoji="0" lang="zh-TW" altLang="zh-TW" sz="20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 是將一個陣列換成另外一個陣列，</a:t>
            </a:r>
            <a:br>
              <a:rPr kumimoji="0" lang="en-US" altLang="zh-TW" sz="20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kumimoji="0" lang="zh-TW" altLang="zh-TW" sz="20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而 RxJS 則是將一個訂閱可以得到的資料轉換成另外一筆資料</a:t>
            </a:r>
            <a:r>
              <a:rPr kumimoji="0" lang="zh-TW" altLang="en-US" sz="20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kumimoji="0" lang="zh-TW" altLang="zh-TW" sz="280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DA55AC8D-5AB0-4216-935F-08037A6DBECF}"/>
              </a:ext>
            </a:extLst>
          </p:cNvPr>
          <p:cNvCxnSpPr/>
          <p:nvPr/>
        </p:nvCxnSpPr>
        <p:spPr>
          <a:xfrm>
            <a:off x="2800350" y="3187270"/>
            <a:ext cx="5410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表格 9">
            <a:extLst>
              <a:ext uri="{FF2B5EF4-FFF2-40B4-BE49-F238E27FC236}">
                <a16:creationId xmlns:a16="http://schemas.microsoft.com/office/drawing/2014/main" id="{4A11ACCD-697C-4A24-BA2E-551629A63A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2164088"/>
              </p:ext>
            </p:extLst>
          </p:nvPr>
        </p:nvGraphicFramePr>
        <p:xfrm>
          <a:off x="1720915" y="3429000"/>
          <a:ext cx="8127999" cy="2368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97452472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37509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85418103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map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tap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swichMap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136740"/>
                  </a:ext>
                </a:extLst>
              </a:tr>
              <a:tr h="179656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將原來的資料轉換成另外一個資料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不會做認資料的變換，也不會影響整個 </a:t>
                      </a:r>
                      <a:r>
                        <a:rPr lang="en-US" altLang="zh-TW" sz="20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RxJS</a:t>
                      </a:r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資料流方向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可以在收到 </a:t>
                      </a:r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observable </a:t>
                      </a:r>
                      <a:r>
                        <a:rPr lang="zh-TW" alt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資料時，轉換成另外一個 </a:t>
                      </a:r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observable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229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6702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C0EBA4C-8D94-485C-A597-A50F4C707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15" y="346273"/>
            <a:ext cx="10515600" cy="747237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Operators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A4FB094-DF1E-4D91-8BD0-465B5EFFBD52}"/>
              </a:ext>
            </a:extLst>
          </p:cNvPr>
          <p:cNvSpPr txBox="1"/>
          <p:nvPr/>
        </p:nvSpPr>
        <p:spPr>
          <a:xfrm>
            <a:off x="527115" y="1225484"/>
            <a:ext cx="7947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Mathematical and Aggregate Operators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90E947B-97B5-4FF3-BC61-3E03CD99E15E}"/>
              </a:ext>
            </a:extLst>
          </p:cNvPr>
          <p:cNvSpPr txBox="1"/>
          <p:nvPr/>
        </p:nvSpPr>
        <p:spPr>
          <a:xfrm>
            <a:off x="831915" y="1825648"/>
            <a:ext cx="108290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scan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&amp; reduce</a:t>
            </a:r>
            <a:endParaRPr lang="en-US" altLang="zh-TW" sz="2000" b="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98016D3-9D30-4ECC-A38A-A43279778431}"/>
              </a:ext>
            </a:extLst>
          </p:cNvPr>
          <p:cNvSpPr txBox="1"/>
          <p:nvPr/>
        </p:nvSpPr>
        <p:spPr>
          <a:xfrm>
            <a:off x="1295908" y="2219232"/>
            <a:ext cx="12021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scan</a:t>
            </a:r>
            <a:r>
              <a:rPr lang="zh-TW" altLang="en-US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CFE5FF4-4983-45AF-A714-B32BE1A0CEBC}"/>
              </a:ext>
            </a:extLst>
          </p:cNvPr>
          <p:cNvSpPr txBox="1"/>
          <p:nvPr/>
        </p:nvSpPr>
        <p:spPr>
          <a:xfrm>
            <a:off x="6096000" y="2219232"/>
            <a:ext cx="5414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reduce</a:t>
            </a:r>
            <a:r>
              <a:rPr lang="zh-TW" altLang="en-US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35287A9-1B18-42F0-B9CD-1F3D9C4694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7006" y="2720682"/>
            <a:ext cx="4330849" cy="1361124"/>
          </a:xfrm>
          <a:prstGeom prst="rect">
            <a:avLst/>
          </a:prstGeom>
        </p:spPr>
      </p:pic>
      <p:pic>
        <p:nvPicPr>
          <p:cNvPr id="10" name="螢幕錄製 9">
            <a:hlinkClick r:id="" action="ppaction://media"/>
            <a:extLst>
              <a:ext uri="{FF2B5EF4-FFF2-40B4-BE49-F238E27FC236}">
                <a16:creationId xmlns:a16="http://schemas.microsoft.com/office/drawing/2014/main" id="{89FEB6D9-D144-4B50-89BC-9F7D8012CC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87006" y="4238659"/>
            <a:ext cx="3312981" cy="213772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D5844D74-35A4-42B3-B867-09E3957352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3432" y="2720682"/>
            <a:ext cx="4287005" cy="1361124"/>
          </a:xfrm>
          <a:prstGeom prst="rect">
            <a:avLst/>
          </a:prstGeom>
        </p:spPr>
      </p:pic>
      <p:pic>
        <p:nvPicPr>
          <p:cNvPr id="18" name="螢幕錄製 17">
            <a:hlinkClick r:id="" action="ppaction://media"/>
            <a:extLst>
              <a:ext uri="{FF2B5EF4-FFF2-40B4-BE49-F238E27FC236}">
                <a16:creationId xmlns:a16="http://schemas.microsoft.com/office/drawing/2014/main" id="{D3B7993A-EE0A-46B1-9A5D-FF030E62CA4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83432" y="4183146"/>
            <a:ext cx="3312982" cy="213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30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8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94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C0EBA4C-8D94-485C-A597-A50F4C707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15" y="346273"/>
            <a:ext cx="10515600" cy="747237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Operators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A4FB094-DF1E-4D91-8BD0-465B5EFFBD52}"/>
              </a:ext>
            </a:extLst>
          </p:cNvPr>
          <p:cNvSpPr txBox="1"/>
          <p:nvPr/>
        </p:nvSpPr>
        <p:spPr>
          <a:xfrm>
            <a:off x="527115" y="1225484"/>
            <a:ext cx="7947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Error Handling Operators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90E947B-97B5-4FF3-BC61-3E03CD99E15E}"/>
              </a:ext>
            </a:extLst>
          </p:cNvPr>
          <p:cNvSpPr txBox="1"/>
          <p:nvPr/>
        </p:nvSpPr>
        <p:spPr>
          <a:xfrm>
            <a:off x="831915" y="1825648"/>
            <a:ext cx="108290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catchError</a:t>
            </a:r>
            <a:endParaRPr lang="en-US" altLang="zh-TW" sz="2000" b="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78DFBF7-E1B8-497B-A8C2-A28C5C949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044" y="2364985"/>
            <a:ext cx="4124901" cy="326753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AF032DE-8D79-4D3A-9B02-2A919B31A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94050"/>
            <a:ext cx="4204351" cy="383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00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C0EBA4C-8D94-485C-A597-A50F4C707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15" y="346273"/>
            <a:ext cx="10515600" cy="747237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Subject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2B57482-3109-4DE3-8E98-9294D726ED8D}"/>
              </a:ext>
            </a:extLst>
          </p:cNvPr>
          <p:cNvSpPr txBox="1"/>
          <p:nvPr/>
        </p:nvSpPr>
        <p:spPr>
          <a:xfrm>
            <a:off x="527115" y="1225484"/>
            <a:ext cx="6090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What is Subject ?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1F08EB7-66E3-4313-B8F8-2D2BAA9B2227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895546" y="1687149"/>
            <a:ext cx="2676820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BE309671-E9C7-40AA-8B82-A06614B7865B}"/>
              </a:ext>
            </a:extLst>
          </p:cNvPr>
          <p:cNvSpPr txBox="1"/>
          <p:nvPr/>
        </p:nvSpPr>
        <p:spPr>
          <a:xfrm>
            <a:off x="831915" y="1825648"/>
            <a:ext cx="108290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Subject is like an Observable, but can multicast to many Observers. Subjects are like </a:t>
            </a:r>
            <a:r>
              <a:rPr lang="en-US" altLang="zh-TW" sz="2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EventEmitters</a:t>
            </a:r>
            <a:r>
              <a:rPr lang="en-US" altLang="zh-TW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they maintain a registry of many listeners.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BE97E06-C961-4150-B289-4C47DD934E06}"/>
              </a:ext>
            </a:extLst>
          </p:cNvPr>
          <p:cNvSpPr txBox="1"/>
          <p:nvPr/>
        </p:nvSpPr>
        <p:spPr>
          <a:xfrm>
            <a:off x="895546" y="2672032"/>
            <a:ext cx="42397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Every Subject is an Observable.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Every Subject is an Observer.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EBE2B03-ABF2-4352-A147-4DD92DC30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732" y="2533534"/>
            <a:ext cx="4806034" cy="3958409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64FE2A1-BF10-451E-96A9-B3743E1D82BB}"/>
              </a:ext>
            </a:extLst>
          </p:cNvPr>
          <p:cNvSpPr/>
          <p:nvPr/>
        </p:nvSpPr>
        <p:spPr>
          <a:xfrm>
            <a:off x="5591732" y="3379918"/>
            <a:ext cx="4136730" cy="1305204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58F9D27-1BCD-4AAD-B607-9B3C65F95887}"/>
              </a:ext>
            </a:extLst>
          </p:cNvPr>
          <p:cNvSpPr/>
          <p:nvPr/>
        </p:nvSpPr>
        <p:spPr>
          <a:xfrm>
            <a:off x="5591732" y="4835951"/>
            <a:ext cx="4136730" cy="433634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631D525A-77EC-4586-A871-4B599EFB5557}"/>
              </a:ext>
            </a:extLst>
          </p:cNvPr>
          <p:cNvCxnSpPr/>
          <p:nvPr/>
        </p:nvCxnSpPr>
        <p:spPr>
          <a:xfrm>
            <a:off x="3252247" y="3323356"/>
            <a:ext cx="1168924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F0AACA45-3F33-4590-9B20-E8096062807E}"/>
              </a:ext>
            </a:extLst>
          </p:cNvPr>
          <p:cNvCxnSpPr>
            <a:cxnSpLocks/>
          </p:cNvCxnSpPr>
          <p:nvPr/>
        </p:nvCxnSpPr>
        <p:spPr>
          <a:xfrm>
            <a:off x="3271101" y="3023269"/>
            <a:ext cx="1244338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56BB4C16-79E7-434C-AC4C-D8FACE884DCA}"/>
              </a:ext>
            </a:extLst>
          </p:cNvPr>
          <p:cNvCxnSpPr>
            <a:cxnSpLocks/>
          </p:cNvCxnSpPr>
          <p:nvPr/>
        </p:nvCxnSpPr>
        <p:spPr>
          <a:xfrm flipH="1" flipV="1">
            <a:off x="4634453" y="3023269"/>
            <a:ext cx="857838" cy="110410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BE2BF07E-FB65-4C32-B8EF-7119EE6B13F0}"/>
              </a:ext>
            </a:extLst>
          </p:cNvPr>
          <p:cNvCxnSpPr>
            <a:cxnSpLocks/>
          </p:cNvCxnSpPr>
          <p:nvPr/>
        </p:nvCxnSpPr>
        <p:spPr>
          <a:xfrm flipH="1" flipV="1">
            <a:off x="4421172" y="3534644"/>
            <a:ext cx="1027521" cy="1395575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3411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C0EBA4C-8D94-485C-A597-A50F4C707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15" y="346273"/>
            <a:ext cx="10515600" cy="747237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2B57482-3109-4DE3-8E98-9294D726ED8D}"/>
              </a:ext>
            </a:extLst>
          </p:cNvPr>
          <p:cNvSpPr txBox="1"/>
          <p:nvPr/>
        </p:nvSpPr>
        <p:spPr>
          <a:xfrm>
            <a:off x="527115" y="1225484"/>
            <a:ext cx="6090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How do I connect Angular to a Database ?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1F08EB7-66E3-4313-B8F8-2D2BAA9B2227}"/>
              </a:ext>
            </a:extLst>
          </p:cNvPr>
          <p:cNvCxnSpPr>
            <a:cxnSpLocks/>
          </p:cNvCxnSpPr>
          <p:nvPr/>
        </p:nvCxnSpPr>
        <p:spPr>
          <a:xfrm>
            <a:off x="933254" y="1687149"/>
            <a:ext cx="5684362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21A75554-49A1-4138-A0D0-CB07A02B9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637" y="2148814"/>
            <a:ext cx="6728726" cy="375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8500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C0EBA4C-8D94-485C-A597-A50F4C707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15" y="346273"/>
            <a:ext cx="10515600" cy="747237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2B57482-3109-4DE3-8E98-9294D726ED8D}"/>
              </a:ext>
            </a:extLst>
          </p:cNvPr>
          <p:cNvSpPr txBox="1"/>
          <p:nvPr/>
        </p:nvSpPr>
        <p:spPr>
          <a:xfrm>
            <a:off x="527115" y="1225484"/>
            <a:ext cx="6618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What is REST(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presentational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tate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ransfer) ?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1F08EB7-66E3-4313-B8F8-2D2BAA9B2227}"/>
              </a:ext>
            </a:extLst>
          </p:cNvPr>
          <p:cNvCxnSpPr>
            <a:cxnSpLocks/>
          </p:cNvCxnSpPr>
          <p:nvPr/>
        </p:nvCxnSpPr>
        <p:spPr>
          <a:xfrm>
            <a:off x="933254" y="1687149"/>
            <a:ext cx="6381946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3D16D087-82AF-4D73-A777-E90EFE4639AC}"/>
              </a:ext>
            </a:extLst>
          </p:cNvPr>
          <p:cNvSpPr txBox="1"/>
          <p:nvPr/>
        </p:nvSpPr>
        <p:spPr>
          <a:xfrm>
            <a:off x="831916" y="1825648"/>
            <a:ext cx="105156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REST is a </a:t>
            </a:r>
            <a:r>
              <a:rPr lang="en-US" altLang="zh-TW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software architecture style </a:t>
            </a:r>
            <a:r>
              <a:rPr lang="en-US" altLang="zh-TW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that defines a set of constraints to be used for creating Web services.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Requests made to a resource’s URI will elicit a response with a payload formatted in HTML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XML, JSON, or some other format.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operations (HTTP methods) available are GET, HEAD, POST……….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F9EB6E3-92F9-4400-BB8C-85E69F8DFA44}"/>
              </a:ext>
            </a:extLst>
          </p:cNvPr>
          <p:cNvSpPr/>
          <p:nvPr/>
        </p:nvSpPr>
        <p:spPr>
          <a:xfrm>
            <a:off x="7315200" y="2771481"/>
            <a:ext cx="4550789" cy="342866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透過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API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去跟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server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要東西，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server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可透過多種格式來回應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7C3618C-BD1B-4D1A-87BC-2F16C699FCA7}"/>
              </a:ext>
            </a:extLst>
          </p:cNvPr>
          <p:cNvSpPr txBox="1"/>
          <p:nvPr/>
        </p:nvSpPr>
        <p:spPr>
          <a:xfrm>
            <a:off x="1227842" y="3878190"/>
            <a:ext cx="38909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 to Web Servers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(RESTful API)</a:t>
            </a:r>
          </a:p>
          <a:p>
            <a:pPr marL="285750" indent="-285750">
              <a:buFont typeface="Times New Roman" panose="02020603050405020304" pitchFamily="18" charset="0"/>
              <a:buChar char="⁃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 Verb vs DB Operation </a:t>
            </a:r>
          </a:p>
          <a:p>
            <a:pPr marL="285750" indent="-285750">
              <a:buFont typeface="Times New Roman" panose="02020603050405020304" pitchFamily="18" charset="0"/>
              <a:buChar char="⁃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: Query Data</a:t>
            </a:r>
          </a:p>
          <a:p>
            <a:pPr marL="285750" indent="-285750">
              <a:buFont typeface="Times New Roman" panose="02020603050405020304" pitchFamily="18" charset="0"/>
              <a:buChar char="⁃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: New Data</a:t>
            </a:r>
          </a:p>
          <a:p>
            <a:pPr marL="285750" indent="-285750">
              <a:buFont typeface="Times New Roman" panose="02020603050405020304" pitchFamily="18" charset="0"/>
              <a:buChar char="⁃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: Update Data</a:t>
            </a:r>
          </a:p>
          <a:p>
            <a:pPr marL="285750" indent="-285750">
              <a:buFont typeface="Times New Roman" panose="02020603050405020304" pitchFamily="18" charset="0"/>
              <a:buChar char="⁃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 : Delete Data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3E4B674-CB3D-44CB-9A30-622879AA85F2}"/>
              </a:ext>
            </a:extLst>
          </p:cNvPr>
          <p:cNvSpPr/>
          <p:nvPr/>
        </p:nvSpPr>
        <p:spPr>
          <a:xfrm>
            <a:off x="4563358" y="4231264"/>
            <a:ext cx="3289169" cy="342866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透過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HTTP Verb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去對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API Server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進行操作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152EE18-95C2-4886-A36C-5A9D04FAB6F3}"/>
              </a:ext>
            </a:extLst>
          </p:cNvPr>
          <p:cNvSpPr/>
          <p:nvPr/>
        </p:nvSpPr>
        <p:spPr>
          <a:xfrm>
            <a:off x="8521832" y="6269025"/>
            <a:ext cx="3344158" cy="34286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絕對不可以用</a:t>
            </a:r>
            <a:r>
              <a:rPr lang="en-US" altLang="zh-TW" sz="1600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Chrome</a:t>
            </a:r>
            <a:r>
              <a:rPr lang="zh-TW" altLang="en-US" sz="1600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來測</a:t>
            </a:r>
            <a:r>
              <a:rPr lang="en-US" altLang="zh-TW" sz="1600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API</a:t>
            </a:r>
            <a:r>
              <a:rPr lang="zh-TW" altLang="en-US" sz="1600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！！！</a:t>
            </a:r>
          </a:p>
        </p:txBody>
      </p:sp>
    </p:spTree>
    <p:extLst>
      <p:ext uri="{BB962C8B-B14F-4D97-AF65-F5344CB8AC3E}">
        <p14:creationId xmlns:p14="http://schemas.microsoft.com/office/powerpoint/2010/main" val="30304397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C0EBA4C-8D94-485C-A597-A50F4C707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15" y="346273"/>
            <a:ext cx="10515600" cy="747237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2B57482-3109-4DE3-8E98-9294D726ED8D}"/>
              </a:ext>
            </a:extLst>
          </p:cNvPr>
          <p:cNvSpPr txBox="1"/>
          <p:nvPr/>
        </p:nvSpPr>
        <p:spPr>
          <a:xfrm>
            <a:off x="527115" y="1225484"/>
            <a:ext cx="6090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How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 use HTTP?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1F08EB7-66E3-4313-B8F8-2D2BAA9B2227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933254" y="1687149"/>
            <a:ext cx="2639112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4D968F9-8BFA-4090-9328-7DBEDC788807}"/>
              </a:ext>
            </a:extLst>
          </p:cNvPr>
          <p:cNvSpPr txBox="1"/>
          <p:nvPr/>
        </p:nvSpPr>
        <p:spPr>
          <a:xfrm>
            <a:off x="831916" y="1953363"/>
            <a:ext cx="52640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zh-TW" altLang="en-US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匯入 </a:t>
            </a:r>
            <a:r>
              <a:rPr lang="en-US" altLang="zh-TW" sz="20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HttpClientModule</a:t>
            </a:r>
            <a:r>
              <a:rPr lang="en-US" altLang="zh-TW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模組</a:t>
            </a:r>
            <a:r>
              <a:rPr lang="en-US" altLang="zh-TW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0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app.module.ts</a:t>
            </a:r>
            <a:r>
              <a:rPr lang="en-US" altLang="zh-TW" sz="2000" dirty="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2000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940578C-1390-4361-A6D1-8955E5746757}"/>
              </a:ext>
            </a:extLst>
          </p:cNvPr>
          <p:cNvSpPr txBox="1"/>
          <p:nvPr/>
        </p:nvSpPr>
        <p:spPr>
          <a:xfrm>
            <a:off x="6206766" y="1953363"/>
            <a:ext cx="54918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+mj-lt"/>
              <a:buAutoNum type="arabicPeriod" startAt="2"/>
            </a:pPr>
            <a:r>
              <a:rPr lang="zh-TW" altLang="en-US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注入 </a:t>
            </a:r>
            <a:r>
              <a:rPr lang="en-US" altLang="zh-TW" sz="20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HttpClient</a:t>
            </a:r>
            <a:r>
              <a:rPr lang="en-US" altLang="zh-TW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到 </a:t>
            </a:r>
            <a:r>
              <a:rPr lang="en-US" altLang="zh-TW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component or service </a:t>
            </a:r>
            <a:r>
              <a:rPr lang="zh-TW" altLang="en-US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03CB083-E5A1-45BF-AB88-E23693007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151" y="2653055"/>
            <a:ext cx="4829849" cy="275310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6C30CEE-D965-4DDB-8FBF-B6A9C316AE92}"/>
              </a:ext>
            </a:extLst>
          </p:cNvPr>
          <p:cNvSpPr/>
          <p:nvPr/>
        </p:nvSpPr>
        <p:spPr>
          <a:xfrm>
            <a:off x="1621410" y="3557259"/>
            <a:ext cx="1508289" cy="2983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8D5EEDD-A600-4028-87AB-6FD271139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3503" y="2739284"/>
            <a:ext cx="3734321" cy="390580"/>
          </a:xfrm>
          <a:prstGeom prst="rect">
            <a:avLst/>
          </a:prstGeom>
        </p:spPr>
      </p:pic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5BD4ED5E-C11A-4EEF-8BF7-D587DE781877}"/>
              </a:ext>
            </a:extLst>
          </p:cNvPr>
          <p:cNvCxnSpPr>
            <a:cxnSpLocks/>
          </p:cNvCxnSpPr>
          <p:nvPr/>
        </p:nvCxnSpPr>
        <p:spPr>
          <a:xfrm>
            <a:off x="7891806" y="3037602"/>
            <a:ext cx="20723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DEAB0095-3352-4EA4-B16B-B2E8BC395206}"/>
              </a:ext>
            </a:extLst>
          </p:cNvPr>
          <p:cNvSpPr txBox="1"/>
          <p:nvPr/>
        </p:nvSpPr>
        <p:spPr>
          <a:xfrm>
            <a:off x="7249865" y="6433547"/>
            <a:ext cx="4949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1400" b="1" i="0" u="none" strike="noStrike">
                <a:solidFill>
                  <a:srgbClr val="428BCA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5"/>
              </a:rPr>
              <a:t>在 </a:t>
            </a:r>
            <a:r>
              <a:rPr lang="en-US" altLang="zh-TW" sz="1400" b="1" i="0" u="none" strike="noStrike">
                <a:solidFill>
                  <a:srgbClr val="428BCA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5"/>
              </a:rPr>
              <a:t>Angular </a:t>
            </a:r>
            <a:r>
              <a:rPr lang="zh-TW" altLang="en-US" sz="1400" b="1" i="0" u="none" strike="noStrike">
                <a:solidFill>
                  <a:srgbClr val="428BCA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5"/>
              </a:rPr>
              <a:t>使用 </a:t>
            </a:r>
            <a:r>
              <a:rPr lang="en-US" altLang="zh-TW" sz="1400" b="1" i="0" u="none" strike="noStrike">
                <a:solidFill>
                  <a:srgbClr val="428BCA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5"/>
              </a:rPr>
              <a:t>HttpClient </a:t>
            </a:r>
            <a:r>
              <a:rPr lang="zh-TW" altLang="en-US" sz="1400" b="1" i="0" u="none" strike="noStrike">
                <a:solidFill>
                  <a:srgbClr val="428BCA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5"/>
              </a:rPr>
              <a:t>的各種 </a:t>
            </a:r>
            <a:r>
              <a:rPr lang="en-US" altLang="zh-TW" sz="1400" b="1" i="0" u="none" strike="noStrike">
                <a:solidFill>
                  <a:srgbClr val="428BCA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5"/>
              </a:rPr>
              <a:t>TypeScript </a:t>
            </a:r>
            <a:r>
              <a:rPr lang="zh-TW" altLang="en-US" sz="1400" b="1" i="0" u="none" strike="noStrike">
                <a:solidFill>
                  <a:srgbClr val="428BCA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5"/>
              </a:rPr>
              <a:t>地雷與陷阱</a:t>
            </a:r>
            <a:endParaRPr lang="zh-TW" altLang="en-US" sz="1400" b="1" i="0">
              <a:solidFill>
                <a:srgbClr val="333333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459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C0EBA4C-8D94-485C-A597-A50F4C707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15" y="346273"/>
            <a:ext cx="10515600" cy="747237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2B57482-3109-4DE3-8E98-9294D726ED8D}"/>
              </a:ext>
            </a:extLst>
          </p:cNvPr>
          <p:cNvSpPr txBox="1"/>
          <p:nvPr/>
        </p:nvSpPr>
        <p:spPr>
          <a:xfrm>
            <a:off x="527115" y="1225484"/>
            <a:ext cx="6090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How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 use HTTP?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1F08EB7-66E3-4313-B8F8-2D2BAA9B2227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933254" y="1687149"/>
            <a:ext cx="2639112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4D968F9-8BFA-4090-9328-7DBEDC788807}"/>
              </a:ext>
            </a:extLst>
          </p:cNvPr>
          <p:cNvSpPr txBox="1"/>
          <p:nvPr/>
        </p:nvSpPr>
        <p:spPr>
          <a:xfrm>
            <a:off x="831916" y="1953363"/>
            <a:ext cx="52640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+mj-lt"/>
              <a:buAutoNum type="arabicPeriod" startAt="3"/>
            </a:pPr>
            <a:r>
              <a:rPr lang="zh-TW" altLang="en-US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透過</a:t>
            </a:r>
            <a:r>
              <a:rPr lang="en-US" altLang="zh-TW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HTTP POST/GET</a:t>
            </a:r>
            <a:r>
              <a:rPr lang="zh-TW" altLang="en-US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等串接後端</a:t>
            </a:r>
            <a:r>
              <a:rPr lang="en-US" altLang="zh-TW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API</a:t>
            </a:r>
            <a:endParaRPr lang="zh-TW" altLang="en-US" sz="2000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940578C-1390-4361-A6D1-8955E5746757}"/>
              </a:ext>
            </a:extLst>
          </p:cNvPr>
          <p:cNvSpPr txBox="1"/>
          <p:nvPr/>
        </p:nvSpPr>
        <p:spPr>
          <a:xfrm>
            <a:off x="6206766" y="1953363"/>
            <a:ext cx="54918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+mj-lt"/>
              <a:buAutoNum type="arabicPeriod" startAt="4"/>
            </a:pPr>
            <a:r>
              <a:rPr lang="zh-TW" altLang="en-US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把</a:t>
            </a:r>
            <a:r>
              <a:rPr lang="en-US" altLang="zh-TW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res</a:t>
            </a:r>
            <a:r>
              <a:rPr lang="zh-TW" altLang="en-US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資料整理成前端想要的樣子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1334F81-A7DD-446E-8A16-BE32C26CA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698" y="2531168"/>
            <a:ext cx="4420217" cy="895475"/>
          </a:xfrm>
          <a:prstGeom prst="rect">
            <a:avLst/>
          </a:prstGeom>
        </p:spPr>
      </p:pic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A616D2D5-4F19-4EDC-9402-1B32FA34CA7E}"/>
              </a:ext>
            </a:extLst>
          </p:cNvPr>
          <p:cNvCxnSpPr>
            <a:cxnSpLocks/>
          </p:cNvCxnSpPr>
          <p:nvPr/>
        </p:nvCxnSpPr>
        <p:spPr>
          <a:xfrm>
            <a:off x="1811517" y="2886773"/>
            <a:ext cx="20723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964268E-94C9-4382-9738-F30DA13EA748}"/>
              </a:ext>
            </a:extLst>
          </p:cNvPr>
          <p:cNvSpPr txBox="1"/>
          <p:nvPr/>
        </p:nvSpPr>
        <p:spPr>
          <a:xfrm>
            <a:off x="1265549" y="3604338"/>
            <a:ext cx="49412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透過</a:t>
            </a:r>
            <a:r>
              <a:rPr lang="en-US" altLang="zh-TW" sz="14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subscribe</a:t>
            </a:r>
            <a:r>
              <a:rPr lang="zh-TW" altLang="en-US" sz="14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傳入的 </a:t>
            </a:r>
            <a:r>
              <a:rPr lang="en-US" altLang="zh-TW" sz="14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callback </a:t>
            </a:r>
            <a:r>
              <a:rPr lang="zh-TW" altLang="en-US" sz="14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會傳入 </a:t>
            </a:r>
            <a:r>
              <a:rPr lang="en-US" altLang="zh-TW" sz="14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JSON </a:t>
            </a:r>
            <a:r>
              <a:rPr lang="zh-TW" altLang="en-US" sz="14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反序列化後的資料</a:t>
            </a:r>
            <a:endParaRPr lang="zh-TW" altLang="en-US" sz="1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1A506CA-AC5E-4147-9D65-64267A0C816F}"/>
              </a:ext>
            </a:extLst>
          </p:cNvPr>
          <p:cNvSpPr/>
          <p:nvPr/>
        </p:nvSpPr>
        <p:spPr>
          <a:xfrm>
            <a:off x="4110087" y="3604338"/>
            <a:ext cx="537327" cy="307777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DFED78F6-9D1F-4416-A797-4433837027F3}"/>
              </a:ext>
            </a:extLst>
          </p:cNvPr>
          <p:cNvCxnSpPr>
            <a:stCxn id="11" idx="2"/>
          </p:cNvCxnSpPr>
          <p:nvPr/>
        </p:nvCxnSpPr>
        <p:spPr>
          <a:xfrm flipH="1">
            <a:off x="4374037" y="3912115"/>
            <a:ext cx="4714" cy="197972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BCBE58E7-980D-4DAD-8FDB-F057ED3E022A}"/>
              </a:ext>
            </a:extLst>
          </p:cNvPr>
          <p:cNvSpPr/>
          <p:nvPr/>
        </p:nvSpPr>
        <p:spPr>
          <a:xfrm>
            <a:off x="4077093" y="4116773"/>
            <a:ext cx="593887" cy="30777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tx1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預設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219D829-A3B9-4CAF-A967-2FD068A229FD}"/>
              </a:ext>
            </a:extLst>
          </p:cNvPr>
          <p:cNvSpPr txBox="1"/>
          <p:nvPr/>
        </p:nvSpPr>
        <p:spPr>
          <a:xfrm>
            <a:off x="6206766" y="2531168"/>
            <a:ext cx="54918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+mj-lt"/>
              <a:buAutoNum type="arabicPeriod" startAt="5"/>
            </a:pPr>
            <a:r>
              <a:rPr lang="zh-TW" altLang="en-US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en-US" altLang="zh-TW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html</a:t>
            </a:r>
            <a:r>
              <a:rPr lang="zh-TW" altLang="en-US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檔傳接資料</a:t>
            </a:r>
          </a:p>
        </p:txBody>
      </p:sp>
    </p:spTree>
    <p:extLst>
      <p:ext uri="{BB962C8B-B14F-4D97-AF65-F5344CB8AC3E}">
        <p14:creationId xmlns:p14="http://schemas.microsoft.com/office/powerpoint/2010/main" val="23480561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C0EBA4C-8D94-485C-A597-A50F4C707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15" y="346273"/>
            <a:ext cx="10515600" cy="747237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AG-Grid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2B57482-3109-4DE3-8E98-9294D726ED8D}"/>
              </a:ext>
            </a:extLst>
          </p:cNvPr>
          <p:cNvSpPr txBox="1"/>
          <p:nvPr/>
        </p:nvSpPr>
        <p:spPr>
          <a:xfrm>
            <a:off x="527115" y="1225484"/>
            <a:ext cx="6090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How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 use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ag-grid ?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1F08EB7-66E3-4313-B8F8-2D2BAA9B2227}"/>
              </a:ext>
            </a:extLst>
          </p:cNvPr>
          <p:cNvCxnSpPr>
            <a:cxnSpLocks/>
          </p:cNvCxnSpPr>
          <p:nvPr/>
        </p:nvCxnSpPr>
        <p:spPr>
          <a:xfrm>
            <a:off x="933254" y="1687149"/>
            <a:ext cx="2828041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227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C0EBA4C-8D94-485C-A597-A50F4C707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15" y="346273"/>
            <a:ext cx="10515600" cy="747237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Template-driven forms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2B57482-3109-4DE3-8E98-9294D726ED8D}"/>
              </a:ext>
            </a:extLst>
          </p:cNvPr>
          <p:cNvSpPr txBox="1"/>
          <p:nvPr/>
        </p:nvSpPr>
        <p:spPr>
          <a:xfrm>
            <a:off x="527115" y="1225484"/>
            <a:ext cx="6090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What is Template-driven forms?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1F08EB7-66E3-4313-B8F8-2D2BAA9B2227}"/>
              </a:ext>
            </a:extLst>
          </p:cNvPr>
          <p:cNvCxnSpPr>
            <a:cxnSpLocks/>
          </p:cNvCxnSpPr>
          <p:nvPr/>
        </p:nvCxnSpPr>
        <p:spPr>
          <a:xfrm>
            <a:off x="933254" y="1687149"/>
            <a:ext cx="4374037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589BC486-D2D5-4D76-BE62-25DC1D97983A}"/>
              </a:ext>
            </a:extLst>
          </p:cNvPr>
          <p:cNvSpPr txBox="1"/>
          <p:nvPr/>
        </p:nvSpPr>
        <p:spPr>
          <a:xfrm>
            <a:off x="838985" y="1948759"/>
            <a:ext cx="105156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Times" panose="02020603050405020304" pitchFamily="18" charset="0"/>
                <a:cs typeface="Times" panose="02020603050405020304" pitchFamily="18" charset="0"/>
              </a:rPr>
              <a:t>They are useful for adding a simple form to an app</a:t>
            </a:r>
            <a:r>
              <a:rPr lang="en-US" altLang="zh-TW" sz="2000" dirty="0">
                <a:latin typeface="Times" panose="02020603050405020304" pitchFamily="18" charset="0"/>
                <a:cs typeface="Times" panose="02020603050405020304" pitchFamily="18" charset="0"/>
              </a:rPr>
              <a:t>. They’re easy to add to an app, but they don’t scale as well as reactive forms. If you have </a:t>
            </a:r>
            <a:r>
              <a:rPr lang="en-US" altLang="zh-TW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very basic form requirements and logic </a:t>
            </a:r>
            <a:r>
              <a:rPr lang="en-US" altLang="zh-TW" sz="2000" dirty="0">
                <a:latin typeface="Times" panose="02020603050405020304" pitchFamily="18" charset="0"/>
                <a:cs typeface="Times" panose="02020603050405020304" pitchFamily="18" charset="0"/>
              </a:rPr>
              <a:t>that can be managed solely in the template, template-driven forms could be a good fit.</a:t>
            </a:r>
            <a:endParaRPr lang="zh-TW" altLang="en-US" sz="2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D9DBE56-415F-4191-88CE-8F203837C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634" y="3226031"/>
            <a:ext cx="5002732" cy="321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25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C0EBA4C-8D94-485C-A597-A50F4C707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15" y="346273"/>
            <a:ext cx="10515600" cy="747237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F20032B-51D3-4EFE-90A0-2FAA73F275E0}"/>
              </a:ext>
            </a:extLst>
          </p:cNvPr>
          <p:cNvSpPr txBox="1"/>
          <p:nvPr/>
        </p:nvSpPr>
        <p:spPr>
          <a:xfrm>
            <a:off x="841342" y="1825648"/>
            <a:ext cx="102013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Angular applications are modular and Angular has its own modularity system called </a:t>
            </a:r>
            <a:r>
              <a:rPr lang="en-US" altLang="zh-TW" sz="2000" b="0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NgModules</a:t>
            </a:r>
            <a:r>
              <a:rPr lang="en-US" altLang="zh-TW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01A3F0F-A98A-4754-B5AD-B3E98FD9ED94}"/>
              </a:ext>
            </a:extLst>
          </p:cNvPr>
          <p:cNvSpPr txBox="1"/>
          <p:nvPr/>
        </p:nvSpPr>
        <p:spPr>
          <a:xfrm>
            <a:off x="527115" y="1225484"/>
            <a:ext cx="3035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Module ?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3E703D53-B751-4B32-8396-92071AF5D35E}"/>
              </a:ext>
            </a:extLst>
          </p:cNvPr>
          <p:cNvCxnSpPr/>
          <p:nvPr/>
        </p:nvCxnSpPr>
        <p:spPr>
          <a:xfrm>
            <a:off x="933254" y="1687149"/>
            <a:ext cx="2799760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">
            <a:extLst>
              <a:ext uri="{FF2B5EF4-FFF2-40B4-BE49-F238E27FC236}">
                <a16:creationId xmlns:a16="http://schemas.microsoft.com/office/drawing/2014/main" id="{AF3506C0-5C57-4AC6-83F4-2CBCDECD7B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342" y="2440029"/>
            <a:ext cx="10201373" cy="132343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Every Angular application has at least one NgModule class, 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954F7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 </a:t>
            </a:r>
            <a:r>
              <a:rPr kumimoji="0" lang="zh-TW" altLang="zh-TW" sz="20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root module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which is conventionally named 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</a:rPr>
              <a:t>AppModule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and resides in a file named 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Roboto Mono"/>
                <a:cs typeface="Times New Roman" panose="02020603050405020304" pitchFamily="18" charset="0"/>
              </a:rPr>
              <a:t>app.module.ts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You launch your application by </a:t>
            </a:r>
            <a:r>
              <a:rPr kumimoji="0" lang="zh-TW" altLang="zh-TW" sz="2000" b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  <a:r>
              <a:rPr kumimoji="0" lang="zh-TW" altLang="zh-TW" sz="2000" b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ping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the root NgModule.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20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5957A40-2BD9-4172-B888-8E46479B2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603" y="3581705"/>
            <a:ext cx="5766623" cy="2930022"/>
          </a:xfrm>
          <a:prstGeom prst="rect">
            <a:avLst/>
          </a:prstGeom>
        </p:spPr>
      </p:pic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11EBEDA2-7EDD-4762-9719-64B60CE9A845}"/>
              </a:ext>
            </a:extLst>
          </p:cNvPr>
          <p:cNvCxnSpPr/>
          <p:nvPr/>
        </p:nvCxnSpPr>
        <p:spPr>
          <a:xfrm>
            <a:off x="3852153" y="6060332"/>
            <a:ext cx="224384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514DC1C-D2CE-4998-B5FE-C02F07F313CD}"/>
              </a:ext>
            </a:extLst>
          </p:cNvPr>
          <p:cNvSpPr/>
          <p:nvPr/>
        </p:nvSpPr>
        <p:spPr>
          <a:xfrm>
            <a:off x="6221691" y="5495827"/>
            <a:ext cx="914400" cy="1979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7A1E72B0-2E59-4EC2-9F88-416C33DAB71B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7136091" y="5594809"/>
            <a:ext cx="179109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C79BCB4-11C9-4F50-9A67-32B4D49C0573}"/>
              </a:ext>
            </a:extLst>
          </p:cNvPr>
          <p:cNvSpPr txBox="1"/>
          <p:nvPr/>
        </p:nvSpPr>
        <p:spPr>
          <a:xfrm>
            <a:off x="8927184" y="5410143"/>
            <a:ext cx="2115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Two-way Binding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1881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C0EBA4C-8D94-485C-A597-A50F4C707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15" y="346273"/>
            <a:ext cx="10515600" cy="747237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Template-driven forms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2B57482-3109-4DE3-8E98-9294D726ED8D}"/>
              </a:ext>
            </a:extLst>
          </p:cNvPr>
          <p:cNvSpPr txBox="1"/>
          <p:nvPr/>
        </p:nvSpPr>
        <p:spPr>
          <a:xfrm>
            <a:off x="527115" y="1225484"/>
            <a:ext cx="6090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How to use Template-driven forms?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1F08EB7-66E3-4313-B8F8-2D2BAA9B2227}"/>
              </a:ext>
            </a:extLst>
          </p:cNvPr>
          <p:cNvCxnSpPr>
            <a:cxnSpLocks/>
          </p:cNvCxnSpPr>
          <p:nvPr/>
        </p:nvCxnSpPr>
        <p:spPr>
          <a:xfrm>
            <a:off x="933254" y="1687149"/>
            <a:ext cx="4939645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589BC486-D2D5-4D76-BE62-25DC1D97983A}"/>
              </a:ext>
            </a:extLst>
          </p:cNvPr>
          <p:cNvSpPr txBox="1"/>
          <p:nvPr/>
        </p:nvSpPr>
        <p:spPr>
          <a:xfrm>
            <a:off x="838985" y="1948759"/>
            <a:ext cx="10515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000" dirty="0"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在</a:t>
            </a:r>
            <a:r>
              <a:rPr lang="en-US" altLang="zh-TW" sz="2000" dirty="0" err="1"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app.module.ts</a:t>
            </a:r>
            <a:r>
              <a:rPr lang="zh-TW" altLang="en-US" sz="2000" dirty="0"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裡面宣告我們要使用</a:t>
            </a:r>
            <a:r>
              <a:rPr lang="en-US" altLang="zh-TW" sz="2000" dirty="0" err="1"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FormsModule</a:t>
            </a:r>
            <a:endParaRPr lang="zh-TW" altLang="en-US" sz="2000" dirty="0">
              <a:latin typeface="Times" panose="02020603050405020304" pitchFamily="18" charset="0"/>
              <a:ea typeface="標楷體" panose="03000509000000000000" pitchFamily="65" charset="-120"/>
              <a:cs typeface="Times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29F162A-5CD7-4949-AF66-3DCAAD49B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792" y="2482577"/>
            <a:ext cx="5608415" cy="402915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2C13A144-73AA-4B0B-9054-26DF84A439BF}"/>
              </a:ext>
            </a:extLst>
          </p:cNvPr>
          <p:cNvSpPr/>
          <p:nvPr/>
        </p:nvSpPr>
        <p:spPr>
          <a:xfrm>
            <a:off x="3384222" y="4497152"/>
            <a:ext cx="5410986" cy="3765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66248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C0EBA4C-8D94-485C-A597-A50F4C707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15" y="346273"/>
            <a:ext cx="10515600" cy="747237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Template-driven forms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2B57482-3109-4DE3-8E98-9294D726ED8D}"/>
              </a:ext>
            </a:extLst>
          </p:cNvPr>
          <p:cNvSpPr txBox="1"/>
          <p:nvPr/>
        </p:nvSpPr>
        <p:spPr>
          <a:xfrm>
            <a:off x="527115" y="1225484"/>
            <a:ext cx="6090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How to use Template-driven forms?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1F08EB7-66E3-4313-B8F8-2D2BAA9B2227}"/>
              </a:ext>
            </a:extLst>
          </p:cNvPr>
          <p:cNvCxnSpPr>
            <a:cxnSpLocks/>
          </p:cNvCxnSpPr>
          <p:nvPr/>
        </p:nvCxnSpPr>
        <p:spPr>
          <a:xfrm>
            <a:off x="933254" y="1687149"/>
            <a:ext cx="4939645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589BC486-D2D5-4D76-BE62-25DC1D97983A}"/>
              </a:ext>
            </a:extLst>
          </p:cNvPr>
          <p:cNvSpPr txBox="1"/>
          <p:nvPr/>
        </p:nvSpPr>
        <p:spPr>
          <a:xfrm>
            <a:off x="838985" y="1948759"/>
            <a:ext cx="10515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zh-TW" altLang="en-US" sz="2000" dirty="0"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使用</a:t>
            </a:r>
            <a:r>
              <a:rPr lang="en-US" altLang="zh-TW" sz="2000" dirty="0" err="1"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ngModel</a:t>
            </a:r>
            <a:r>
              <a:rPr lang="zh-TW" altLang="en-US" sz="2000" dirty="0"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對</a:t>
            </a:r>
            <a:r>
              <a:rPr lang="en-US" altLang="zh-TW" sz="2000" dirty="0"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input</a:t>
            </a:r>
            <a:r>
              <a:rPr lang="zh-TW" altLang="en-US" sz="2000" dirty="0"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的值與</a:t>
            </a:r>
            <a:r>
              <a:rPr lang="en-US" altLang="zh-TW" sz="2000" dirty="0"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controller</a:t>
            </a:r>
            <a:r>
              <a:rPr lang="zh-TW" altLang="en-US" sz="2000" dirty="0"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裡的變數做雙向繫結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AC7BAD4-5630-413C-84FE-8704ADB825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1865" y="2610478"/>
            <a:ext cx="5141937" cy="138648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DC66A6E-D459-47C8-937B-3FAD45C5E85C}"/>
              </a:ext>
            </a:extLst>
          </p:cNvPr>
          <p:cNvSpPr/>
          <p:nvPr/>
        </p:nvSpPr>
        <p:spPr>
          <a:xfrm>
            <a:off x="1677971" y="3157979"/>
            <a:ext cx="2300140" cy="3393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A09D7C75-33A7-46FF-B8F3-5B3C716AD7B8}"/>
              </a:ext>
            </a:extLst>
          </p:cNvPr>
          <p:cNvCxnSpPr/>
          <p:nvPr/>
        </p:nvCxnSpPr>
        <p:spPr>
          <a:xfrm>
            <a:off x="3308808" y="2934078"/>
            <a:ext cx="1828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E0992362-76F9-4C30-95C0-476872A8CDAA}"/>
              </a:ext>
            </a:extLst>
          </p:cNvPr>
          <p:cNvCxnSpPr/>
          <p:nvPr/>
        </p:nvCxnSpPr>
        <p:spPr>
          <a:xfrm>
            <a:off x="3836709" y="3912124"/>
            <a:ext cx="1536569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4E22EB9F-826A-4AEC-9BA8-AA91F49E6AE6}"/>
              </a:ext>
            </a:extLst>
          </p:cNvPr>
          <p:cNvCxnSpPr/>
          <p:nvPr/>
        </p:nvCxnSpPr>
        <p:spPr>
          <a:xfrm>
            <a:off x="4572000" y="3912124"/>
            <a:ext cx="0" cy="34879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>
            <a:extLst>
              <a:ext uri="{FF2B5EF4-FFF2-40B4-BE49-F238E27FC236}">
                <a16:creationId xmlns:a16="http://schemas.microsoft.com/office/drawing/2014/main" id="{A330BBFC-B859-4326-A83A-85C36376C6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126" y="4320565"/>
            <a:ext cx="3318235" cy="1720852"/>
          </a:xfrm>
          <a:prstGeom prst="rect">
            <a:avLst/>
          </a:prstGeom>
        </p:spPr>
      </p:pic>
      <p:pic>
        <p:nvPicPr>
          <p:cNvPr id="19" name="螢幕錄製 18">
            <a:hlinkClick r:id="" action="ppaction://media"/>
            <a:extLst>
              <a:ext uri="{FF2B5EF4-FFF2-40B4-BE49-F238E27FC236}">
                <a16:creationId xmlns:a16="http://schemas.microsoft.com/office/drawing/2014/main" id="{AE7692FF-C7E2-4CDD-9817-6B182A6029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17616" y="4792053"/>
            <a:ext cx="5227637" cy="7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88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65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C0EBA4C-8D94-485C-A597-A50F4C707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15" y="346273"/>
            <a:ext cx="10515600" cy="747237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Template-driven forms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2B57482-3109-4DE3-8E98-9294D726ED8D}"/>
              </a:ext>
            </a:extLst>
          </p:cNvPr>
          <p:cNvSpPr txBox="1"/>
          <p:nvPr/>
        </p:nvSpPr>
        <p:spPr>
          <a:xfrm>
            <a:off x="527115" y="1225484"/>
            <a:ext cx="6090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How to use Template-driven forms?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1F08EB7-66E3-4313-B8F8-2D2BAA9B2227}"/>
              </a:ext>
            </a:extLst>
          </p:cNvPr>
          <p:cNvCxnSpPr>
            <a:cxnSpLocks/>
          </p:cNvCxnSpPr>
          <p:nvPr/>
        </p:nvCxnSpPr>
        <p:spPr>
          <a:xfrm>
            <a:off x="933254" y="1687149"/>
            <a:ext cx="4939645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589BC486-D2D5-4D76-BE62-25DC1D97983A}"/>
              </a:ext>
            </a:extLst>
          </p:cNvPr>
          <p:cNvSpPr txBox="1"/>
          <p:nvPr/>
        </p:nvSpPr>
        <p:spPr>
          <a:xfrm>
            <a:off x="838985" y="1948759"/>
            <a:ext cx="105156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altLang="zh-TW" sz="2000" dirty="0"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Show and hide validation error messages</a:t>
            </a:r>
          </a:p>
          <a:p>
            <a:endParaRPr lang="en-US" altLang="zh-TW" sz="2000" dirty="0">
              <a:latin typeface="Times" panose="02020603050405020304" pitchFamily="18" charset="0"/>
              <a:ea typeface="標楷體" panose="03000509000000000000" pitchFamily="65" charset="-120"/>
              <a:cs typeface="Times" panose="02020603050405020304" pitchFamily="18" charset="0"/>
            </a:endParaRPr>
          </a:p>
          <a:p>
            <a:pPr lvl="1"/>
            <a:r>
              <a:rPr lang="zh-TW" altLang="en-US" sz="2000" dirty="0"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若要使用表單驗證，需要</a:t>
            </a:r>
            <a:r>
              <a:rPr lang="zh-TW" altLang="en-US" sz="2000" dirty="0">
                <a:solidFill>
                  <a:srgbClr val="FF0000"/>
                </a:solidFill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在</a:t>
            </a:r>
            <a:r>
              <a:rPr lang="en-US" altLang="zh-TW" sz="2000" dirty="0">
                <a:solidFill>
                  <a:srgbClr val="FF0000"/>
                </a:solidFill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input</a:t>
            </a:r>
            <a:r>
              <a:rPr lang="zh-TW" altLang="en-US" sz="2000" dirty="0">
                <a:solidFill>
                  <a:srgbClr val="FF0000"/>
                </a:solidFill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宣告</a:t>
            </a:r>
            <a:r>
              <a:rPr lang="en-US" altLang="zh-TW" sz="2000" dirty="0" err="1">
                <a:solidFill>
                  <a:srgbClr val="FF0000"/>
                </a:solidFill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ngModel</a:t>
            </a:r>
            <a:r>
              <a:rPr lang="zh-TW" altLang="en-US" sz="2000" dirty="0"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（不論有沒有做雙向綁定），或者宣告</a:t>
            </a:r>
            <a:r>
              <a:rPr lang="en-US" altLang="zh-TW" sz="2000" dirty="0" err="1"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formControlName</a:t>
            </a:r>
            <a:r>
              <a:rPr lang="zh-TW" altLang="en-US" sz="2000" dirty="0"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或</a:t>
            </a:r>
            <a:r>
              <a:rPr lang="en-US" altLang="zh-TW" sz="2000" dirty="0" err="1"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formControl</a:t>
            </a:r>
            <a:r>
              <a:rPr lang="zh-TW" altLang="en-US" sz="2000" dirty="0"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，不然無法驗證。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41FF284-4135-4815-9441-0223077D1BCB}"/>
              </a:ext>
            </a:extLst>
          </p:cNvPr>
          <p:cNvSpPr txBox="1"/>
          <p:nvPr/>
        </p:nvSpPr>
        <p:spPr>
          <a:xfrm>
            <a:off x="1319752" y="3533807"/>
            <a:ext cx="97229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0" i="0" dirty="0">
                <a:solidFill>
                  <a:srgbClr val="303233"/>
                </a:solidFill>
                <a:effectLst/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如果要用</a:t>
            </a:r>
            <a:r>
              <a:rPr lang="zh-TW" altLang="en-US" sz="2000" b="0" i="0" dirty="0">
                <a:solidFill>
                  <a:schemeClr val="accent1"/>
                </a:solidFill>
                <a:effectLst/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客製化的訊息</a:t>
            </a:r>
            <a:r>
              <a:rPr lang="zh-TW" altLang="en-US" sz="2000" b="0" i="0" dirty="0">
                <a:solidFill>
                  <a:srgbClr val="303233"/>
                </a:solidFill>
                <a:effectLst/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去告訴使用者那邊輸入錯誤的話，則可以</a:t>
            </a:r>
            <a:r>
              <a:rPr lang="zh-TW" altLang="en-US" sz="2000" b="0" i="0" dirty="0">
                <a:solidFill>
                  <a:schemeClr val="accent1"/>
                </a:solidFill>
                <a:effectLst/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將</a:t>
            </a:r>
            <a:r>
              <a:rPr lang="en-US" altLang="zh-TW" sz="2000" b="0" i="0" dirty="0" err="1">
                <a:solidFill>
                  <a:schemeClr val="accent1"/>
                </a:solidFill>
                <a:effectLst/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ngModel</a:t>
            </a:r>
            <a:r>
              <a:rPr lang="zh-TW" altLang="en-US" sz="2000" b="0" i="0" dirty="0">
                <a:solidFill>
                  <a:schemeClr val="accent1"/>
                </a:solidFill>
                <a:effectLst/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的值輸出成一個模版變數 </a:t>
            </a:r>
            <a:r>
              <a:rPr lang="en-US" altLang="zh-TW" sz="2000" b="0" i="0" dirty="0">
                <a:solidFill>
                  <a:schemeClr val="accent1"/>
                </a:solidFill>
                <a:effectLst/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#name</a:t>
            </a:r>
            <a:endParaRPr lang="zh-TW" altLang="en-US" sz="2000" dirty="0">
              <a:solidFill>
                <a:schemeClr val="accent1"/>
              </a:solidFill>
              <a:latin typeface="Times" panose="02020603050405020304" pitchFamily="18" charset="0"/>
              <a:ea typeface="標楷體" panose="03000509000000000000" pitchFamily="65" charset="-120"/>
              <a:cs typeface="Times" panose="02020603050405020304" pitchFamily="18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3B9D67F-DA36-4FBD-92C3-0F7513A286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21"/>
          <a:stretch/>
        </p:blipFill>
        <p:spPr>
          <a:xfrm>
            <a:off x="837415" y="4359019"/>
            <a:ext cx="5087060" cy="1334711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CB937CA-46A1-4B32-9846-D1E2B2591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704" y="4359020"/>
            <a:ext cx="5096881" cy="1334711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3BEF5303-633F-4C3B-A69B-9547BAF1F9D4}"/>
              </a:ext>
            </a:extLst>
          </p:cNvPr>
          <p:cNvSpPr txBox="1"/>
          <p:nvPr/>
        </p:nvSpPr>
        <p:spPr>
          <a:xfrm>
            <a:off x="6257703" y="5811058"/>
            <a:ext cx="50968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因此</a:t>
            </a:r>
            <a:r>
              <a:rPr lang="en-US" altLang="zh-TW" dirty="0">
                <a:highlight>
                  <a:srgbClr val="C0C0C0"/>
                </a:highlight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[hidden]="</a:t>
            </a:r>
            <a:r>
              <a:rPr lang="en-US" altLang="zh-TW" dirty="0" err="1">
                <a:highlight>
                  <a:srgbClr val="C0C0C0"/>
                </a:highlight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name.valid</a:t>
            </a:r>
            <a:r>
              <a:rPr lang="en-US" altLang="zh-TW" dirty="0">
                <a:highlight>
                  <a:srgbClr val="C0C0C0"/>
                </a:highlight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 || </a:t>
            </a:r>
            <a:r>
              <a:rPr lang="en-US" altLang="zh-TW" dirty="0" err="1">
                <a:highlight>
                  <a:srgbClr val="C0C0C0"/>
                </a:highlight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name.pristine</a:t>
            </a:r>
            <a:r>
              <a:rPr lang="en-US" altLang="zh-TW" dirty="0">
                <a:highlight>
                  <a:srgbClr val="C0C0C0"/>
                </a:highlight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"</a:t>
            </a:r>
            <a:r>
              <a:rPr lang="zh-TW" altLang="en-US" dirty="0"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的意思就是如果尚未填到該選項或者填入的值是合法的，則不顯示錯誤訊息。</a:t>
            </a:r>
          </a:p>
        </p:txBody>
      </p:sp>
    </p:spTree>
    <p:extLst>
      <p:ext uri="{BB962C8B-B14F-4D97-AF65-F5344CB8AC3E}">
        <p14:creationId xmlns:p14="http://schemas.microsoft.com/office/powerpoint/2010/main" val="31247443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C0EBA4C-8D94-485C-A597-A50F4C707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15" y="346273"/>
            <a:ext cx="10515600" cy="747237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Template-driven forms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2B57482-3109-4DE3-8E98-9294D726ED8D}"/>
              </a:ext>
            </a:extLst>
          </p:cNvPr>
          <p:cNvSpPr txBox="1"/>
          <p:nvPr/>
        </p:nvSpPr>
        <p:spPr>
          <a:xfrm>
            <a:off x="527115" y="1225484"/>
            <a:ext cx="6090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How to use Template-driven forms?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1F08EB7-66E3-4313-B8F8-2D2BAA9B2227}"/>
              </a:ext>
            </a:extLst>
          </p:cNvPr>
          <p:cNvCxnSpPr>
            <a:cxnSpLocks/>
          </p:cNvCxnSpPr>
          <p:nvPr/>
        </p:nvCxnSpPr>
        <p:spPr>
          <a:xfrm>
            <a:off x="933254" y="1687149"/>
            <a:ext cx="4939645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589BC486-D2D5-4D76-BE62-25DC1D97983A}"/>
              </a:ext>
            </a:extLst>
          </p:cNvPr>
          <p:cNvSpPr txBox="1"/>
          <p:nvPr/>
        </p:nvSpPr>
        <p:spPr>
          <a:xfrm>
            <a:off x="838985" y="1948759"/>
            <a:ext cx="10515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zh-TW" altLang="en-US" sz="2000"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使用</a:t>
            </a:r>
            <a:r>
              <a:rPr lang="en-US" altLang="zh-TW" sz="2000"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ngSubmit</a:t>
            </a:r>
            <a:r>
              <a:rPr lang="zh-TW" altLang="en-US" sz="2000"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送出表單</a:t>
            </a:r>
            <a:endParaRPr lang="zh-TW" altLang="en-US" sz="2000" dirty="0">
              <a:latin typeface="Times" panose="02020603050405020304" pitchFamily="18" charset="0"/>
              <a:ea typeface="標楷體" panose="03000509000000000000" pitchFamily="65" charset="-120"/>
              <a:cs typeface="Times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C3B144C-385F-476E-A805-E8A598D94800}"/>
              </a:ext>
            </a:extLst>
          </p:cNvPr>
          <p:cNvSpPr txBox="1"/>
          <p:nvPr/>
        </p:nvSpPr>
        <p:spPr>
          <a:xfrm>
            <a:off x="1378671" y="2422937"/>
            <a:ext cx="96640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303233"/>
                </a:solidFill>
                <a:effectLst/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在</a:t>
            </a:r>
            <a:r>
              <a:rPr lang="en-US" altLang="zh-TW" b="0" i="0" dirty="0" err="1">
                <a:solidFill>
                  <a:srgbClr val="303233"/>
                </a:solidFill>
                <a:effectLst/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ngForm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裡面，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submit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的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button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按下後並不會直接發生任何事，而是會觸發一個</a:t>
            </a:r>
            <a:r>
              <a:rPr lang="en-US" altLang="zh-TW" b="0" i="0" dirty="0" err="1">
                <a:solidFill>
                  <a:srgbClr val="303233"/>
                </a:solidFill>
                <a:effectLst/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ngSubmit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的事件，因此需要在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form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的地方去註冊</a:t>
            </a:r>
            <a:r>
              <a:rPr lang="en-US" altLang="zh-TW" b="0" i="0" dirty="0" err="1">
                <a:solidFill>
                  <a:srgbClr val="303233"/>
                </a:solidFill>
                <a:effectLst/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ngSubmit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事件</a:t>
            </a:r>
            <a:endParaRPr lang="zh-TW" altLang="en-US" dirty="0">
              <a:latin typeface="Times" panose="02020603050405020304" pitchFamily="18" charset="0"/>
              <a:ea typeface="標楷體" panose="03000509000000000000" pitchFamily="65" charset="-120"/>
              <a:cs typeface="Times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9D207F2-7726-4B9D-86AD-0E7B8E00F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084" y="3167026"/>
            <a:ext cx="5087060" cy="523948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1DAB8C2F-31A7-4D1B-93F4-BE7C78C705F8}"/>
              </a:ext>
            </a:extLst>
          </p:cNvPr>
          <p:cNvSpPr txBox="1"/>
          <p:nvPr/>
        </p:nvSpPr>
        <p:spPr>
          <a:xfrm>
            <a:off x="1378671" y="3788732"/>
            <a:ext cx="96640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303233"/>
                </a:solidFill>
                <a:effectLst/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我們將這個表單</a:t>
            </a:r>
            <a:r>
              <a:rPr lang="en-US" altLang="zh-TW" b="0" i="0" dirty="0" err="1">
                <a:solidFill>
                  <a:srgbClr val="303233"/>
                </a:solidFill>
                <a:effectLst/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ngForm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存至</a:t>
            </a:r>
            <a:r>
              <a:rPr lang="en-US" altLang="zh-TW" b="0" i="0" dirty="0" err="1">
                <a:solidFill>
                  <a:srgbClr val="303233"/>
                </a:solidFill>
                <a:effectLst/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heroForm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這個變數裡，因此在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submit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的按鈕可以存取</a:t>
            </a:r>
            <a:r>
              <a:rPr lang="en-US" altLang="zh-TW" b="0" i="0" dirty="0" err="1">
                <a:solidFill>
                  <a:srgbClr val="303233"/>
                </a:solidFill>
                <a:effectLst/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ngForm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裡的值來判段這個表單是否已通過驗證</a:t>
            </a:r>
            <a:endParaRPr lang="zh-TW" altLang="en-US" dirty="0">
              <a:latin typeface="Times" panose="02020603050405020304" pitchFamily="18" charset="0"/>
              <a:ea typeface="標楷體" panose="03000509000000000000" pitchFamily="65" charset="-120"/>
              <a:cs typeface="Times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BB2A06E-A723-4D44-AAE5-8CABBD5C6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9084" y="4538472"/>
            <a:ext cx="7849695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011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C0EBA4C-8D94-485C-A597-A50F4C707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15" y="346273"/>
            <a:ext cx="10515600" cy="747237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Reactive forms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2B57482-3109-4DE3-8E98-9294D726ED8D}"/>
              </a:ext>
            </a:extLst>
          </p:cNvPr>
          <p:cNvSpPr txBox="1"/>
          <p:nvPr/>
        </p:nvSpPr>
        <p:spPr>
          <a:xfrm>
            <a:off x="527115" y="1225484"/>
            <a:ext cx="6090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What is Reactive forms?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1F08EB7-66E3-4313-B8F8-2D2BAA9B2227}"/>
              </a:ext>
            </a:extLst>
          </p:cNvPr>
          <p:cNvCxnSpPr>
            <a:cxnSpLocks/>
          </p:cNvCxnSpPr>
          <p:nvPr/>
        </p:nvCxnSpPr>
        <p:spPr>
          <a:xfrm>
            <a:off x="933254" y="1687149"/>
            <a:ext cx="3440783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963AA9B0-A2C0-408C-885C-D79668DF47C5}"/>
              </a:ext>
            </a:extLst>
          </p:cNvPr>
          <p:cNvSpPr txBox="1"/>
          <p:nvPr/>
        </p:nvSpPr>
        <p:spPr>
          <a:xfrm>
            <a:off x="838985" y="1948759"/>
            <a:ext cx="105156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" panose="02020603050405020304" pitchFamily="18" charset="0"/>
                <a:cs typeface="Times" panose="02020603050405020304" pitchFamily="18" charset="0"/>
              </a:rPr>
              <a:t>Compared to template-driven forms, they are more robust: they’re </a:t>
            </a:r>
            <a:r>
              <a:rPr lang="en-US" altLang="zh-TW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more scalable</a:t>
            </a:r>
            <a:r>
              <a:rPr lang="en-US" altLang="zh-TW" sz="2000" dirty="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US" altLang="zh-TW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reusable</a:t>
            </a:r>
            <a:r>
              <a:rPr lang="en-US" altLang="zh-TW" sz="2000" dirty="0">
                <a:latin typeface="Times" panose="02020603050405020304" pitchFamily="18" charset="0"/>
                <a:cs typeface="Times" panose="02020603050405020304" pitchFamily="18" charset="0"/>
              </a:rPr>
              <a:t>, and </a:t>
            </a:r>
            <a:r>
              <a:rPr lang="en-US" altLang="zh-TW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testable</a:t>
            </a:r>
            <a:r>
              <a:rPr lang="en-US" altLang="zh-TW" sz="2000" dirty="0">
                <a:latin typeface="Times" panose="02020603050405020304" pitchFamily="18" charset="0"/>
                <a:cs typeface="Times" panose="02020603050405020304" pitchFamily="18" charset="0"/>
              </a:rPr>
              <a:t>. If </a:t>
            </a:r>
            <a:r>
              <a:rPr lang="en-US" altLang="zh-TW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forms are a key part of your application</a:t>
            </a:r>
            <a:r>
              <a:rPr lang="en-US" altLang="zh-TW" sz="2000" dirty="0">
                <a:latin typeface="Times" panose="02020603050405020304" pitchFamily="18" charset="0"/>
                <a:cs typeface="Times" panose="02020603050405020304" pitchFamily="18" charset="0"/>
              </a:rPr>
              <a:t>, or you’re already using reactive patterns for building your application, use reactive forms.</a:t>
            </a:r>
            <a:endParaRPr lang="zh-TW" altLang="en-US" sz="2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786390C-15F1-4B9C-B6B4-23C038484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345" y="3095371"/>
            <a:ext cx="5843309" cy="300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190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C0EBA4C-8D94-485C-A597-A50F4C707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15" y="346273"/>
            <a:ext cx="10515600" cy="747237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Reactive forms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2B57482-3109-4DE3-8E98-9294D726ED8D}"/>
              </a:ext>
            </a:extLst>
          </p:cNvPr>
          <p:cNvSpPr txBox="1"/>
          <p:nvPr/>
        </p:nvSpPr>
        <p:spPr>
          <a:xfrm>
            <a:off x="527115" y="1225484"/>
            <a:ext cx="6090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How to use Reactive forms?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1F08EB7-66E3-4313-B8F8-2D2BAA9B2227}"/>
              </a:ext>
            </a:extLst>
          </p:cNvPr>
          <p:cNvCxnSpPr>
            <a:cxnSpLocks/>
          </p:cNvCxnSpPr>
          <p:nvPr/>
        </p:nvCxnSpPr>
        <p:spPr>
          <a:xfrm>
            <a:off x="933254" y="1687149"/>
            <a:ext cx="3789575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963AA9B0-A2C0-408C-885C-D79668DF47C5}"/>
              </a:ext>
            </a:extLst>
          </p:cNvPr>
          <p:cNvSpPr txBox="1"/>
          <p:nvPr/>
        </p:nvSpPr>
        <p:spPr>
          <a:xfrm>
            <a:off x="838985" y="1948759"/>
            <a:ext cx="10515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000" dirty="0">
                <a:latin typeface="Times" panose="02020603050405020304" pitchFamily="18" charset="0"/>
                <a:cs typeface="Times" panose="02020603050405020304" pitchFamily="18" charset="0"/>
              </a:rPr>
              <a:t>Add a </a:t>
            </a:r>
            <a:r>
              <a:rPr lang="en-US" altLang="zh-TW" sz="2000" dirty="0" err="1">
                <a:latin typeface="Times" panose="02020603050405020304" pitchFamily="18" charset="0"/>
                <a:cs typeface="Times" panose="02020603050405020304" pitchFamily="18" charset="0"/>
              </a:rPr>
              <a:t>FormGroup</a:t>
            </a:r>
            <a:endParaRPr lang="zh-TW" altLang="en-US" sz="2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DB6D48E-536D-42D8-A00E-B5AD0DAF6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080" y="2995552"/>
            <a:ext cx="5868219" cy="866896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B7591C4-4DC0-4014-89A0-C5C29E976923}"/>
              </a:ext>
            </a:extLst>
          </p:cNvPr>
          <p:cNvSpPr txBox="1"/>
          <p:nvPr/>
        </p:nvSpPr>
        <p:spPr>
          <a:xfrm>
            <a:off x="1274976" y="2542398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303233"/>
                </a:solidFill>
                <a:effectLst/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首先要新增</a:t>
            </a:r>
            <a:r>
              <a:rPr lang="en-US" altLang="zh-TW" b="0" i="0" dirty="0" err="1">
                <a:solidFill>
                  <a:srgbClr val="303233"/>
                </a:solidFill>
                <a:effectLst/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FormGroup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所需使用的類別</a:t>
            </a:r>
            <a:endParaRPr lang="zh-TW" altLang="en-US" dirty="0">
              <a:latin typeface="Times" panose="02020603050405020304" pitchFamily="18" charset="0"/>
              <a:ea typeface="標楷體" panose="03000509000000000000" pitchFamily="65" charset="-120"/>
              <a:cs typeface="Times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A9C7006-FCD0-4DD8-B81C-857246156A73}"/>
              </a:ext>
            </a:extLst>
          </p:cNvPr>
          <p:cNvSpPr txBox="1"/>
          <p:nvPr/>
        </p:nvSpPr>
        <p:spPr>
          <a:xfrm>
            <a:off x="1274976" y="4105212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303233"/>
                </a:solidFill>
                <a:effectLst/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然後創建這個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Group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，並定義裡面的驗證元素</a:t>
            </a:r>
            <a:endParaRPr lang="zh-TW" altLang="en-US" dirty="0">
              <a:latin typeface="Times" panose="02020603050405020304" pitchFamily="18" charset="0"/>
              <a:ea typeface="標楷體" panose="03000509000000000000" pitchFamily="65" charset="-120"/>
              <a:cs typeface="Times" panose="02020603050405020304" pitchFamily="18" charset="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DFFB92A0-99D8-4A00-9469-55F5646F7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080" y="4547989"/>
            <a:ext cx="4534533" cy="1438476"/>
          </a:xfrm>
          <a:prstGeom prst="rect">
            <a:avLst/>
          </a:prstGeom>
        </p:spPr>
      </p:pic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0B6D6DD-3FE8-4D94-9037-0959E855802E}"/>
              </a:ext>
            </a:extLst>
          </p:cNvPr>
          <p:cNvCxnSpPr/>
          <p:nvPr/>
        </p:nvCxnSpPr>
        <p:spPr>
          <a:xfrm>
            <a:off x="4251489" y="5307291"/>
            <a:ext cx="2450969" cy="0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DD60B9CF-2BDA-47B1-ACD4-DA3DD7AA3D5C}"/>
              </a:ext>
            </a:extLst>
          </p:cNvPr>
          <p:cNvSpPr/>
          <p:nvPr/>
        </p:nvSpPr>
        <p:spPr>
          <a:xfrm>
            <a:off x="6728382" y="5135858"/>
            <a:ext cx="3480847" cy="342866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自行定義要有哪些驗證元素，可以很多個</a:t>
            </a:r>
          </a:p>
        </p:txBody>
      </p:sp>
    </p:spTree>
    <p:extLst>
      <p:ext uri="{BB962C8B-B14F-4D97-AF65-F5344CB8AC3E}">
        <p14:creationId xmlns:p14="http://schemas.microsoft.com/office/powerpoint/2010/main" val="34449078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C0EBA4C-8D94-485C-A597-A50F4C707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15" y="346273"/>
            <a:ext cx="10515600" cy="747237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Reactive forms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2B57482-3109-4DE3-8E98-9294D726ED8D}"/>
              </a:ext>
            </a:extLst>
          </p:cNvPr>
          <p:cNvSpPr txBox="1"/>
          <p:nvPr/>
        </p:nvSpPr>
        <p:spPr>
          <a:xfrm>
            <a:off x="527115" y="1225484"/>
            <a:ext cx="6090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How to use Reactive forms?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1F08EB7-66E3-4313-B8F8-2D2BAA9B2227}"/>
              </a:ext>
            </a:extLst>
          </p:cNvPr>
          <p:cNvCxnSpPr>
            <a:cxnSpLocks/>
          </p:cNvCxnSpPr>
          <p:nvPr/>
        </p:nvCxnSpPr>
        <p:spPr>
          <a:xfrm>
            <a:off x="933254" y="1687149"/>
            <a:ext cx="3789575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B7591C4-4DC0-4014-89A0-C5C29E976923}"/>
              </a:ext>
            </a:extLst>
          </p:cNvPr>
          <p:cNvSpPr txBox="1"/>
          <p:nvPr/>
        </p:nvSpPr>
        <p:spPr>
          <a:xfrm>
            <a:off x="1274975" y="1873094"/>
            <a:ext cx="9767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303233"/>
                </a:solidFill>
                <a:effectLst/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在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template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裡面的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form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裡指定這個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form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要使用</a:t>
            </a:r>
            <a:r>
              <a:rPr lang="en-US" altLang="zh-TW" b="0" i="0" dirty="0" err="1">
                <a:solidFill>
                  <a:srgbClr val="303233"/>
                </a:solidFill>
                <a:effectLst/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heroForm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來做表單驗證，並且在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input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裡面指定他的</a:t>
            </a:r>
            <a:r>
              <a:rPr lang="en-US" altLang="zh-TW" b="0" i="0" dirty="0" err="1">
                <a:solidFill>
                  <a:srgbClr val="303233"/>
                </a:solidFill>
                <a:effectLst/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formControlName</a:t>
            </a:r>
            <a:endParaRPr lang="zh-TW" altLang="en-US" dirty="0">
              <a:latin typeface="Times" panose="02020603050405020304" pitchFamily="18" charset="0"/>
              <a:ea typeface="標楷體" panose="03000509000000000000" pitchFamily="65" charset="-120"/>
              <a:cs typeface="Times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77C3C75-6561-4360-A6E3-778DE211F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527" y="2639381"/>
            <a:ext cx="6079113" cy="2385106"/>
          </a:xfrm>
          <a:prstGeom prst="rect">
            <a:avLst/>
          </a:prstGeom>
        </p:spPr>
      </p:pic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A61C315C-C072-419B-A3EC-418329C5528C}"/>
              </a:ext>
            </a:extLst>
          </p:cNvPr>
          <p:cNvCxnSpPr>
            <a:cxnSpLocks/>
          </p:cNvCxnSpPr>
          <p:nvPr/>
        </p:nvCxnSpPr>
        <p:spPr>
          <a:xfrm>
            <a:off x="2168165" y="3429000"/>
            <a:ext cx="217759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4ABFEBB7-306F-46AC-8D02-29CDE331FCA0}"/>
              </a:ext>
            </a:extLst>
          </p:cNvPr>
          <p:cNvCxnSpPr>
            <a:cxnSpLocks/>
          </p:cNvCxnSpPr>
          <p:nvPr/>
        </p:nvCxnSpPr>
        <p:spPr>
          <a:xfrm>
            <a:off x="4977352" y="4224780"/>
            <a:ext cx="214931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0742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C0EBA4C-8D94-485C-A597-A50F4C707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15" y="346273"/>
            <a:ext cx="10515600" cy="747237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Reactive forms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2B57482-3109-4DE3-8E98-9294D726ED8D}"/>
              </a:ext>
            </a:extLst>
          </p:cNvPr>
          <p:cNvSpPr txBox="1"/>
          <p:nvPr/>
        </p:nvSpPr>
        <p:spPr>
          <a:xfrm>
            <a:off x="527115" y="1225484"/>
            <a:ext cx="6090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What is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FormBuilder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?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1F08EB7-66E3-4313-B8F8-2D2BAA9B2227}"/>
              </a:ext>
            </a:extLst>
          </p:cNvPr>
          <p:cNvCxnSpPr>
            <a:cxnSpLocks/>
          </p:cNvCxnSpPr>
          <p:nvPr/>
        </p:nvCxnSpPr>
        <p:spPr>
          <a:xfrm>
            <a:off x="933254" y="1687149"/>
            <a:ext cx="3214540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B7591C4-4DC0-4014-89A0-C5C29E976923}"/>
              </a:ext>
            </a:extLst>
          </p:cNvPr>
          <p:cNvSpPr txBox="1"/>
          <p:nvPr/>
        </p:nvSpPr>
        <p:spPr>
          <a:xfrm>
            <a:off x="901045" y="1819123"/>
            <a:ext cx="101416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0" i="0" dirty="0" err="1">
                <a:solidFill>
                  <a:srgbClr val="303233"/>
                </a:solidFill>
                <a:effectLst/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FormBuilder</a:t>
            </a:r>
            <a:r>
              <a:rPr lang="zh-TW" altLang="en-US" sz="2000" b="0" i="0" dirty="0">
                <a:solidFill>
                  <a:srgbClr val="303233"/>
                </a:solidFill>
                <a:effectLst/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可以減少我們在創建</a:t>
            </a:r>
            <a:r>
              <a:rPr lang="en-US" altLang="zh-TW" sz="2000" b="0" i="0" dirty="0" err="1">
                <a:solidFill>
                  <a:srgbClr val="303233"/>
                </a:solidFill>
                <a:effectLst/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formGroup</a:t>
            </a:r>
            <a:r>
              <a:rPr lang="zh-TW" altLang="en-US" sz="2000" b="0" i="0" dirty="0">
                <a:solidFill>
                  <a:srgbClr val="303233"/>
                </a:solidFill>
                <a:effectLst/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時有太多重覆的定義</a:t>
            </a:r>
            <a:endParaRPr lang="zh-TW" altLang="en-US" sz="2000" dirty="0">
              <a:latin typeface="Times" panose="02020603050405020304" pitchFamily="18" charset="0"/>
              <a:ea typeface="標楷體" panose="03000509000000000000" pitchFamily="65" charset="-120"/>
              <a:cs typeface="Times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EA5C7CD-8BE3-4ACC-BE9B-2BE7D875C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010" y="3856247"/>
            <a:ext cx="5725324" cy="771633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1AA673B-2892-40D2-A2B0-90E54A50B76D}"/>
              </a:ext>
            </a:extLst>
          </p:cNvPr>
          <p:cNvSpPr txBox="1"/>
          <p:nvPr/>
        </p:nvSpPr>
        <p:spPr>
          <a:xfrm>
            <a:off x="527115" y="2733774"/>
            <a:ext cx="6090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How to use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FormBuilder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?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90B343B-5638-42A1-A7BD-7B8C5ABD0E61}"/>
              </a:ext>
            </a:extLst>
          </p:cNvPr>
          <p:cNvSpPr txBox="1"/>
          <p:nvPr/>
        </p:nvSpPr>
        <p:spPr>
          <a:xfrm>
            <a:off x="901045" y="3309870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000" b="0" i="0" dirty="0">
                <a:solidFill>
                  <a:srgbClr val="303233"/>
                </a:solidFill>
                <a:effectLst/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要使用要先</a:t>
            </a:r>
            <a:r>
              <a:rPr lang="en-US" altLang="zh-TW" sz="2000" b="0" i="0" dirty="0">
                <a:solidFill>
                  <a:srgbClr val="303233"/>
                </a:solidFill>
                <a:effectLst/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import</a:t>
            </a:r>
            <a:r>
              <a:rPr lang="zh-TW" altLang="en-US" sz="2000" b="0" i="0" dirty="0">
                <a:solidFill>
                  <a:srgbClr val="303233"/>
                </a:solidFill>
                <a:effectLst/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必要的檔案</a:t>
            </a:r>
            <a:endParaRPr lang="zh-TW" altLang="en-US" sz="2000" dirty="0"/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A1D942CF-110A-470A-B32B-9E0FEBAB8AA0}"/>
              </a:ext>
            </a:extLst>
          </p:cNvPr>
          <p:cNvCxnSpPr>
            <a:cxnSpLocks/>
          </p:cNvCxnSpPr>
          <p:nvPr/>
        </p:nvCxnSpPr>
        <p:spPr>
          <a:xfrm>
            <a:off x="901045" y="3195439"/>
            <a:ext cx="3708662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0023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C0EBA4C-8D94-485C-A597-A50F4C707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15" y="346273"/>
            <a:ext cx="10515600" cy="747237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Reactive forms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2B57482-3109-4DE3-8E98-9294D726ED8D}"/>
              </a:ext>
            </a:extLst>
          </p:cNvPr>
          <p:cNvSpPr txBox="1"/>
          <p:nvPr/>
        </p:nvSpPr>
        <p:spPr>
          <a:xfrm>
            <a:off x="527115" y="1225484"/>
            <a:ext cx="6090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How to use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FormBuilder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?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1F08EB7-66E3-4313-B8F8-2D2BAA9B2227}"/>
              </a:ext>
            </a:extLst>
          </p:cNvPr>
          <p:cNvCxnSpPr>
            <a:cxnSpLocks/>
          </p:cNvCxnSpPr>
          <p:nvPr/>
        </p:nvCxnSpPr>
        <p:spPr>
          <a:xfrm>
            <a:off x="933254" y="1687149"/>
            <a:ext cx="3601039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90B343B-5638-42A1-A7BD-7B8C5ABD0E61}"/>
              </a:ext>
            </a:extLst>
          </p:cNvPr>
          <p:cNvSpPr txBox="1"/>
          <p:nvPr/>
        </p:nvSpPr>
        <p:spPr>
          <a:xfrm>
            <a:off x="933253" y="1818151"/>
            <a:ext cx="1010946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zh-TW" altLang="en-US" sz="2000" b="0" i="0" dirty="0">
                <a:solidFill>
                  <a:srgbClr val="303233"/>
                </a:solidFill>
                <a:effectLst/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宣告</a:t>
            </a:r>
            <a:r>
              <a:rPr lang="en-US" altLang="zh-TW" sz="2000" b="0" i="0" dirty="0" err="1">
                <a:solidFill>
                  <a:srgbClr val="303233"/>
                </a:solidFill>
                <a:effectLst/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heroForm</a:t>
            </a:r>
            <a:r>
              <a:rPr lang="zh-TW" altLang="en-US" sz="2000" b="0" i="0" dirty="0">
                <a:solidFill>
                  <a:srgbClr val="303233"/>
                </a:solidFill>
                <a:effectLst/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為</a:t>
            </a:r>
            <a:r>
              <a:rPr lang="en-US" altLang="zh-TW" sz="2000" b="0" i="0" dirty="0" err="1">
                <a:solidFill>
                  <a:srgbClr val="303233"/>
                </a:solidFill>
                <a:effectLst/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FormGroup</a:t>
            </a:r>
            <a:endParaRPr lang="en-US" altLang="zh-TW" sz="2000" b="0" i="0" dirty="0">
              <a:solidFill>
                <a:srgbClr val="303233"/>
              </a:solidFill>
              <a:effectLst/>
              <a:latin typeface="Times" panose="02020603050405020304" pitchFamily="18" charset="0"/>
              <a:ea typeface="標楷體" panose="03000509000000000000" pitchFamily="65" charset="-120"/>
              <a:cs typeface="Times" panose="02020603050405020304" pitchFamily="18" charset="0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zh-TW" altLang="en-US" sz="2000" dirty="0"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在初始化元件時</a:t>
            </a:r>
            <a:r>
              <a:rPr lang="en-US" altLang="zh-TW" sz="2000" dirty="0"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inject </a:t>
            </a:r>
            <a:r>
              <a:rPr lang="en-US" altLang="zh-TW" sz="2000" dirty="0" err="1"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FormBuilder</a:t>
            </a:r>
            <a:endParaRPr lang="en-US" altLang="zh-TW" sz="2000" dirty="0">
              <a:latin typeface="Times" panose="02020603050405020304" pitchFamily="18" charset="0"/>
              <a:ea typeface="標楷體" panose="03000509000000000000" pitchFamily="65" charset="-120"/>
              <a:cs typeface="Times" panose="02020603050405020304" pitchFamily="18" charset="0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zh-TW" altLang="en-US" sz="2000" dirty="0"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創建</a:t>
            </a:r>
            <a:r>
              <a:rPr lang="en-US" altLang="zh-TW" sz="2000" dirty="0"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form</a:t>
            </a:r>
            <a:r>
              <a:rPr lang="zh-TW" altLang="en-US" sz="2000" dirty="0"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控件時需要另外去呼叫函數</a:t>
            </a:r>
            <a:r>
              <a:rPr lang="en-US" altLang="zh-TW" sz="2000" dirty="0" err="1"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createForm</a:t>
            </a:r>
            <a:r>
              <a:rPr lang="zh-TW" altLang="en-US" sz="2000" dirty="0"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，使用注入的</a:t>
            </a:r>
            <a:r>
              <a:rPr lang="en-US" altLang="zh-TW" sz="2000" dirty="0" err="1"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FormBuilder</a:t>
            </a:r>
            <a:r>
              <a:rPr lang="zh-TW" altLang="en-US" sz="2000" dirty="0"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來創建</a:t>
            </a:r>
            <a:r>
              <a:rPr lang="en-US" altLang="zh-TW" sz="2000" dirty="0" err="1"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formControl</a:t>
            </a:r>
            <a:endParaRPr lang="en-US" altLang="zh-TW" sz="2000" dirty="0">
              <a:latin typeface="Times" panose="02020603050405020304" pitchFamily="18" charset="0"/>
              <a:ea typeface="標楷體" panose="03000509000000000000" pitchFamily="65" charset="-120"/>
              <a:cs typeface="Times" panose="02020603050405020304" pitchFamily="18" charset="0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zh-TW" altLang="en-US" sz="2000" dirty="0"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在創建</a:t>
            </a:r>
            <a:r>
              <a:rPr lang="en-US" altLang="zh-TW" sz="2000" dirty="0" err="1"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formGroup</a:t>
            </a:r>
            <a:r>
              <a:rPr lang="zh-TW" altLang="en-US" sz="2000" dirty="0"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時，用</a:t>
            </a:r>
            <a:r>
              <a:rPr lang="en-US" altLang="zh-TW" sz="2000" dirty="0" err="1">
                <a:highlight>
                  <a:srgbClr val="C0C0C0"/>
                </a:highlight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this.fb.group</a:t>
            </a:r>
            <a:r>
              <a:rPr lang="zh-TW" altLang="en-US" sz="2000" dirty="0"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來宣告這個</a:t>
            </a:r>
            <a:r>
              <a:rPr lang="en-US" altLang="zh-TW" sz="2000" dirty="0" err="1"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formGroup</a:t>
            </a:r>
            <a:r>
              <a:rPr lang="zh-TW" altLang="en-US" sz="2000" dirty="0"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裡所有的</a:t>
            </a:r>
            <a:r>
              <a:rPr lang="en-US" altLang="zh-TW" sz="2000" dirty="0" err="1"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formControl</a:t>
            </a:r>
            <a:endParaRPr lang="zh-TW" altLang="en-US" sz="2000" dirty="0">
              <a:latin typeface="Times" panose="02020603050405020304" pitchFamily="18" charset="0"/>
              <a:ea typeface="標楷體" panose="03000509000000000000" pitchFamily="65" charset="-120"/>
              <a:cs typeface="Times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FC04FAA-B612-45B8-B5C9-B60EA2FDE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539" y="3606496"/>
            <a:ext cx="5719673" cy="290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531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C0EBA4C-8D94-485C-A597-A50F4C707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15" y="346273"/>
            <a:ext cx="10515600" cy="747237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Reactive forms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2B57482-3109-4DE3-8E98-9294D726ED8D}"/>
              </a:ext>
            </a:extLst>
          </p:cNvPr>
          <p:cNvSpPr txBox="1"/>
          <p:nvPr/>
        </p:nvSpPr>
        <p:spPr>
          <a:xfrm>
            <a:off x="527115" y="1225484"/>
            <a:ext cx="6090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How to use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FormBuilder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?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1F08EB7-66E3-4313-B8F8-2D2BAA9B2227}"/>
              </a:ext>
            </a:extLst>
          </p:cNvPr>
          <p:cNvCxnSpPr>
            <a:cxnSpLocks/>
          </p:cNvCxnSpPr>
          <p:nvPr/>
        </p:nvCxnSpPr>
        <p:spPr>
          <a:xfrm>
            <a:off x="933254" y="1687149"/>
            <a:ext cx="3601039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90B343B-5638-42A1-A7BD-7B8C5ABD0E61}"/>
              </a:ext>
            </a:extLst>
          </p:cNvPr>
          <p:cNvSpPr txBox="1"/>
          <p:nvPr/>
        </p:nvSpPr>
        <p:spPr>
          <a:xfrm>
            <a:off x="933253" y="1818151"/>
            <a:ext cx="101094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zh-TW" altLang="en-US" sz="2000" dirty="0"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使用驗證器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7DBE88B-E698-45D4-AE44-CB9D38253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323" y="2349262"/>
            <a:ext cx="6801799" cy="76210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B4FA5C2-F63D-4E88-BEAB-0F67A3D58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323" y="3279843"/>
            <a:ext cx="4010585" cy="933580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D0130496-4303-4686-8275-0ABCC745FFEC}"/>
              </a:ext>
            </a:extLst>
          </p:cNvPr>
          <p:cNvCxnSpPr/>
          <p:nvPr/>
        </p:nvCxnSpPr>
        <p:spPr>
          <a:xfrm>
            <a:off x="1791093" y="3874416"/>
            <a:ext cx="31862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0851FC75-464A-47E6-87E4-532FEADAA95D}"/>
              </a:ext>
            </a:extLst>
          </p:cNvPr>
          <p:cNvSpPr/>
          <p:nvPr/>
        </p:nvSpPr>
        <p:spPr>
          <a:xfrm>
            <a:off x="1507323" y="4482447"/>
            <a:ext cx="5065337" cy="1150069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額外補充：</a:t>
            </a:r>
            <a:endParaRPr lang="en-US" altLang="zh-TW" sz="16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1600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Validators.pattern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可以用在驗證電話號碼或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email</a:t>
            </a:r>
          </a:p>
          <a:p>
            <a:r>
              <a:rPr lang="en-US" altLang="zh-TW" sz="1600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Validators.minLength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zh-TW" sz="1600" i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num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、</a:t>
            </a:r>
            <a:r>
              <a:rPr lang="en-US" altLang="zh-TW" sz="1600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Validators.maxLength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zh-TW" sz="1600" i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num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)  </a:t>
            </a: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可以用在驗證密碼長度</a:t>
            </a:r>
            <a:endParaRPr lang="en-US" altLang="zh-TW" sz="16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05151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C0EBA4C-8D94-485C-A597-A50F4C707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15" y="346273"/>
            <a:ext cx="10515600" cy="747237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Directives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AC368CD-BE02-4128-9E7B-9C72E2E988F9}"/>
              </a:ext>
            </a:extLst>
          </p:cNvPr>
          <p:cNvSpPr txBox="1"/>
          <p:nvPr/>
        </p:nvSpPr>
        <p:spPr>
          <a:xfrm>
            <a:off x="527115" y="1225484"/>
            <a:ext cx="3035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Directive ?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B8534A27-6FAC-41FF-AADE-F0266CC18D80}"/>
              </a:ext>
            </a:extLst>
          </p:cNvPr>
          <p:cNvCxnSpPr/>
          <p:nvPr/>
        </p:nvCxnSpPr>
        <p:spPr>
          <a:xfrm>
            <a:off x="933254" y="1687149"/>
            <a:ext cx="2799760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395D677-1E95-49E6-897F-DED38419F170}"/>
              </a:ext>
            </a:extLst>
          </p:cNvPr>
          <p:cNvSpPr txBox="1"/>
          <p:nvPr/>
        </p:nvSpPr>
        <p:spPr>
          <a:xfrm>
            <a:off x="933254" y="1999672"/>
            <a:ext cx="1010946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Provides two types of directives 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TW" sz="20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Structural directives</a:t>
            </a:r>
            <a:r>
              <a:rPr lang="en-US" altLang="zh-TW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change the structure of DOM template. For example, *</a:t>
            </a:r>
            <a:r>
              <a:rPr lang="en-US" altLang="zh-TW" sz="20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ngFor</a:t>
            </a:r>
            <a:r>
              <a:rPr lang="en-US" altLang="zh-TW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*</a:t>
            </a:r>
            <a:r>
              <a:rPr lang="en-US" altLang="zh-TW" sz="20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ngSwitch</a:t>
            </a:r>
            <a:r>
              <a:rPr lang="en-US" altLang="zh-TW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*</a:t>
            </a:r>
            <a:r>
              <a:rPr lang="en-US" altLang="zh-TW" sz="20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ngIf</a:t>
            </a:r>
            <a:r>
              <a:rPr lang="en-US" altLang="zh-TW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en-US" altLang="zh-TW" sz="2000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TW" sz="20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Attribute directive</a:t>
            </a:r>
            <a:r>
              <a:rPr lang="en-US" altLang="zh-TW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updates the attribute of specific HTML control for example [</a:t>
            </a:r>
            <a:r>
              <a:rPr lang="en-US" altLang="zh-TW" sz="20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ngClass</a:t>
            </a:r>
            <a:r>
              <a:rPr lang="en-US" altLang="zh-TW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8445134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C0EBA4C-8D94-485C-A597-A50F4C707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15" y="346273"/>
            <a:ext cx="10515600" cy="747237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Reactive forms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2B57482-3109-4DE3-8E98-9294D726ED8D}"/>
              </a:ext>
            </a:extLst>
          </p:cNvPr>
          <p:cNvSpPr txBox="1"/>
          <p:nvPr/>
        </p:nvSpPr>
        <p:spPr>
          <a:xfrm>
            <a:off x="527115" y="1225484"/>
            <a:ext cx="6090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The data model and the form model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1F08EB7-66E3-4313-B8F8-2D2BAA9B2227}"/>
              </a:ext>
            </a:extLst>
          </p:cNvPr>
          <p:cNvCxnSpPr>
            <a:cxnSpLocks/>
          </p:cNvCxnSpPr>
          <p:nvPr/>
        </p:nvCxnSpPr>
        <p:spPr>
          <a:xfrm>
            <a:off x="933254" y="1687149"/>
            <a:ext cx="4751109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90B343B-5638-42A1-A7BD-7B8C5ABD0E61}"/>
              </a:ext>
            </a:extLst>
          </p:cNvPr>
          <p:cNvSpPr txBox="1"/>
          <p:nvPr/>
        </p:nvSpPr>
        <p:spPr>
          <a:xfrm>
            <a:off x="933253" y="1818151"/>
            <a:ext cx="10109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以往我們在創建資料類型時是像這樣子的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D63F61A-983A-46F8-8F08-8A103BE16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581" y="2318484"/>
            <a:ext cx="3348955" cy="2446193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91315283-9E86-460A-9E66-3188FFAA7BB9}"/>
              </a:ext>
            </a:extLst>
          </p:cNvPr>
          <p:cNvSpPr txBox="1"/>
          <p:nvPr/>
        </p:nvSpPr>
        <p:spPr>
          <a:xfrm>
            <a:off x="5684363" y="1818151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i="0" dirty="0">
                <a:solidFill>
                  <a:srgbClr val="303233"/>
                </a:solidFill>
                <a:effectLst/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但是我們在創建</a:t>
            </a:r>
            <a:r>
              <a:rPr lang="en-US" altLang="zh-TW" i="0" dirty="0" err="1">
                <a:solidFill>
                  <a:srgbClr val="303233"/>
                </a:solidFill>
                <a:effectLst/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formGroup</a:t>
            </a:r>
            <a:r>
              <a:rPr lang="zh-TW" altLang="en-US" i="0" dirty="0">
                <a:solidFill>
                  <a:srgbClr val="303233"/>
                </a:solidFill>
                <a:effectLst/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是這樣子的</a:t>
            </a:r>
            <a:endParaRPr lang="zh-TW" altLang="en-US" dirty="0">
              <a:latin typeface="Times" panose="02020603050405020304" pitchFamily="18" charset="0"/>
              <a:ea typeface="標楷體" panose="03000509000000000000" pitchFamily="65" charset="-120"/>
              <a:cs typeface="Times" panose="02020603050405020304" pitchFamily="18" charset="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07BE385F-38F7-475B-988A-5BC22B331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874" y="2318484"/>
            <a:ext cx="3442491" cy="2446193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946AC37D-FE20-4062-B238-C5EC7A0D0340}"/>
              </a:ext>
            </a:extLst>
          </p:cNvPr>
          <p:cNvSpPr txBox="1"/>
          <p:nvPr/>
        </p:nvSpPr>
        <p:spPr>
          <a:xfrm>
            <a:off x="3207470" y="4986185"/>
            <a:ext cx="4390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303233"/>
                </a:solidFill>
                <a:effectLst/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我們可以直接利用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class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來創建</a:t>
            </a:r>
            <a:r>
              <a:rPr lang="en-US" altLang="zh-TW" b="0" i="0" dirty="0" err="1">
                <a:solidFill>
                  <a:srgbClr val="303233"/>
                </a:solidFill>
                <a:effectLst/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formControl</a:t>
            </a:r>
            <a:endParaRPr lang="zh-TW" altLang="en-US" dirty="0">
              <a:latin typeface="Times" panose="02020603050405020304" pitchFamily="18" charset="0"/>
              <a:ea typeface="標楷體" panose="03000509000000000000" pitchFamily="65" charset="-120"/>
              <a:cs typeface="Times" panose="02020603050405020304" pitchFamily="18" charset="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892B2268-F12A-4D3D-BC9F-72D9F122B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2896" y="5398195"/>
            <a:ext cx="5918680" cy="1201101"/>
          </a:xfrm>
          <a:prstGeom prst="rect">
            <a:avLst/>
          </a:prstGeom>
        </p:spPr>
      </p:pic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12875421-B9DA-4624-8CE0-220995F9E781}"/>
              </a:ext>
            </a:extLst>
          </p:cNvPr>
          <p:cNvCxnSpPr>
            <a:cxnSpLocks/>
          </p:cNvCxnSpPr>
          <p:nvPr/>
        </p:nvCxnSpPr>
        <p:spPr>
          <a:xfrm>
            <a:off x="3280528" y="6023728"/>
            <a:ext cx="204561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5768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C0EBA4C-8D94-485C-A597-A50F4C707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15" y="346273"/>
            <a:ext cx="10515600" cy="747237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Splitting App Into Components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AC368CD-BE02-4128-9E7B-9C72E2E988F9}"/>
              </a:ext>
            </a:extLst>
          </p:cNvPr>
          <p:cNvSpPr txBox="1"/>
          <p:nvPr/>
        </p:nvSpPr>
        <p:spPr>
          <a:xfrm>
            <a:off x="527115" y="1225484"/>
            <a:ext cx="6090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Parent &amp; Child Component Interact ?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B8534A27-6FAC-41FF-AADE-F0266CC18D80}"/>
              </a:ext>
            </a:extLst>
          </p:cNvPr>
          <p:cNvCxnSpPr>
            <a:cxnSpLocks/>
          </p:cNvCxnSpPr>
          <p:nvPr/>
        </p:nvCxnSpPr>
        <p:spPr>
          <a:xfrm>
            <a:off x="933254" y="1687149"/>
            <a:ext cx="5599521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D498D6DD-06E5-47BE-B5BB-55D3F6D62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756" y="2020283"/>
            <a:ext cx="9040487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557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C0EBA4C-8D94-485C-A597-A50F4C707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15" y="346273"/>
            <a:ext cx="10515600" cy="747237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 for each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comnponent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4A77A49-53AB-4B1C-8782-944C50F73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319" y="1537159"/>
            <a:ext cx="7567362" cy="378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606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C0EBA4C-8D94-485C-A597-A50F4C707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15" y="346273"/>
            <a:ext cx="10515600" cy="747237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630541F-493E-47A2-980F-0BF3DCA4E73C}"/>
              </a:ext>
            </a:extLst>
          </p:cNvPr>
          <p:cNvSpPr txBox="1"/>
          <p:nvPr/>
        </p:nvSpPr>
        <p:spPr>
          <a:xfrm>
            <a:off x="527115" y="1225484"/>
            <a:ext cx="6090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would you Need Services ?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E4453909-D9F4-4C08-9609-9FA8A062146A}"/>
              </a:ext>
            </a:extLst>
          </p:cNvPr>
          <p:cNvCxnSpPr>
            <a:cxnSpLocks/>
          </p:cNvCxnSpPr>
          <p:nvPr/>
        </p:nvCxnSpPr>
        <p:spPr>
          <a:xfrm>
            <a:off x="933254" y="1687149"/>
            <a:ext cx="4355183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0AB8443-B2A4-4D50-B612-E2275A415320}"/>
              </a:ext>
            </a:extLst>
          </p:cNvPr>
          <p:cNvSpPr txBox="1"/>
          <p:nvPr/>
        </p:nvSpPr>
        <p:spPr>
          <a:xfrm>
            <a:off x="850770" y="1895035"/>
            <a:ext cx="103765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shouldn't fetch or save data directly and they certainly shouldn't knowingly present fake data. They should focus on </a:t>
            </a:r>
            <a:r>
              <a:rPr lang="en-US" altLang="zh-TW" sz="2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presenting data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TW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delegate data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to a </a:t>
            </a:r>
            <a:r>
              <a:rPr lang="en-US" altLang="zh-TW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讓架構更明確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7DCCAAD-2EB7-4E16-A0D2-72FBEC5B0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0" y="3327909"/>
            <a:ext cx="4531072" cy="2577586"/>
          </a:xfrm>
          <a:prstGeom prst="rect">
            <a:avLst/>
          </a:prstGeom>
        </p:spPr>
      </p:pic>
      <p:grpSp>
        <p:nvGrpSpPr>
          <p:cNvPr id="9" name="组合 21">
            <a:extLst>
              <a:ext uri="{FF2B5EF4-FFF2-40B4-BE49-F238E27FC236}">
                <a16:creationId xmlns:a16="http://schemas.microsoft.com/office/drawing/2014/main" id="{8F892A2C-D942-4EED-BDEC-E3CCAF9EC018}"/>
              </a:ext>
            </a:extLst>
          </p:cNvPr>
          <p:cNvGrpSpPr/>
          <p:nvPr/>
        </p:nvGrpSpPr>
        <p:grpSpPr>
          <a:xfrm>
            <a:off x="5500307" y="4537525"/>
            <a:ext cx="284608" cy="158353"/>
            <a:chOff x="2673784" y="2255757"/>
            <a:chExt cx="417263" cy="228018"/>
          </a:xfrm>
        </p:grpSpPr>
        <p:sp>
          <p:nvSpPr>
            <p:cNvPr id="10" name="燕尾形 12">
              <a:extLst>
                <a:ext uri="{FF2B5EF4-FFF2-40B4-BE49-F238E27FC236}">
                  <a16:creationId xmlns:a16="http://schemas.microsoft.com/office/drawing/2014/main" id="{33C6C5B8-5563-44C7-AC51-13E1DFF52681}"/>
                </a:ext>
              </a:extLst>
            </p:cNvPr>
            <p:cNvSpPr/>
            <p:nvPr/>
          </p:nvSpPr>
          <p:spPr>
            <a:xfrm>
              <a:off x="2673784" y="2255757"/>
              <a:ext cx="228018" cy="228018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燕尾形 13">
              <a:extLst>
                <a:ext uri="{FF2B5EF4-FFF2-40B4-BE49-F238E27FC236}">
                  <a16:creationId xmlns:a16="http://schemas.microsoft.com/office/drawing/2014/main" id="{9B5C25B7-AFB5-4731-9D3A-57B416301146}"/>
                </a:ext>
              </a:extLst>
            </p:cNvPr>
            <p:cNvSpPr/>
            <p:nvPr/>
          </p:nvSpPr>
          <p:spPr>
            <a:xfrm>
              <a:off x="2863029" y="2255757"/>
              <a:ext cx="228018" cy="228018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B7416379-26C8-4BBB-841E-ACE907C60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915" y="3268791"/>
            <a:ext cx="5586654" cy="269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36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C0EBA4C-8D94-485C-A597-A50F4C707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15" y="346273"/>
            <a:ext cx="10515600" cy="747237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630541F-493E-47A2-980F-0BF3DCA4E73C}"/>
              </a:ext>
            </a:extLst>
          </p:cNvPr>
          <p:cNvSpPr txBox="1"/>
          <p:nvPr/>
        </p:nvSpPr>
        <p:spPr>
          <a:xfrm>
            <a:off x="527115" y="1225484"/>
            <a:ext cx="6090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use Services ?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E4453909-D9F4-4C08-9609-9FA8A062146A}"/>
              </a:ext>
            </a:extLst>
          </p:cNvPr>
          <p:cNvCxnSpPr>
            <a:cxnSpLocks/>
          </p:cNvCxnSpPr>
          <p:nvPr/>
        </p:nvCxnSpPr>
        <p:spPr>
          <a:xfrm>
            <a:off x="933254" y="1687149"/>
            <a:ext cx="3176833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8E6177A-8604-4CCA-AAA1-DC1558AC698B}"/>
              </a:ext>
            </a:extLst>
          </p:cNvPr>
          <p:cNvSpPr txBox="1"/>
          <p:nvPr/>
        </p:nvSpPr>
        <p:spPr>
          <a:xfrm>
            <a:off x="850770" y="1895035"/>
            <a:ext cx="235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Import</a:t>
            </a:r>
          </a:p>
          <a:p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Provide</a:t>
            </a:r>
          </a:p>
          <a:p>
            <a:pPr marL="457200" indent="-457200">
              <a:buFont typeface="+mj-lt"/>
              <a:buAutoNum type="arabicPeriod" startAt="2"/>
            </a:pP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 startAt="2"/>
            </a:pP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 startAt="2"/>
            </a:pP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 startAt="2"/>
            </a:pP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 startAt="2"/>
            </a:pP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Inject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D8AF9FB7-25E4-4DB8-A172-BEF369043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698" y="2367613"/>
            <a:ext cx="7773485" cy="400106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C6DC6BDA-AFF0-4448-B810-4CAE4584F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698" y="3304912"/>
            <a:ext cx="7954485" cy="1838582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A7B5DE4C-B11E-49AE-8786-F08FB5C875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257" b="78413"/>
          <a:stretch/>
        </p:blipFill>
        <p:spPr>
          <a:xfrm>
            <a:off x="1371267" y="5790628"/>
            <a:ext cx="5477639" cy="37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33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1861</Words>
  <Application>Microsoft Office PowerPoint</Application>
  <PresentationFormat>寬螢幕</PresentationFormat>
  <Paragraphs>257</Paragraphs>
  <Slides>50</Slides>
  <Notes>15</Notes>
  <HiddenSlides>0</HiddenSlides>
  <MMClips>12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50</vt:i4>
      </vt:variant>
    </vt:vector>
  </HeadingPairs>
  <TitlesOfParts>
    <vt:vector size="58" baseType="lpstr">
      <vt:lpstr>Microsoft YaHei</vt:lpstr>
      <vt:lpstr>標楷體</vt:lpstr>
      <vt:lpstr>Arial</vt:lpstr>
      <vt:lpstr>Calibri</vt:lpstr>
      <vt:lpstr>Calibri Light</vt:lpstr>
      <vt:lpstr>Times</vt:lpstr>
      <vt:lpstr>Times New Roman</vt:lpstr>
      <vt:lpstr>Office 佈景主題</vt:lpstr>
      <vt:lpstr>Angular 學習筆記</vt:lpstr>
      <vt:lpstr>Angular Architecture</vt:lpstr>
      <vt:lpstr>Data Binding</vt:lpstr>
      <vt:lpstr>Module</vt:lpstr>
      <vt:lpstr>Directives</vt:lpstr>
      <vt:lpstr>Splitting App Into Components</vt:lpstr>
      <vt:lpstr>Interaction for each comnponent</vt:lpstr>
      <vt:lpstr>Services</vt:lpstr>
      <vt:lpstr>Services</vt:lpstr>
      <vt:lpstr>Services</vt:lpstr>
      <vt:lpstr>Services</vt:lpstr>
      <vt:lpstr>Services</vt:lpstr>
      <vt:lpstr>Routing</vt:lpstr>
      <vt:lpstr>Routing</vt:lpstr>
      <vt:lpstr>RxJS (Reactive Extensions for JavaScript)</vt:lpstr>
      <vt:lpstr>Observable</vt:lpstr>
      <vt:lpstr>Observable</vt:lpstr>
      <vt:lpstr>Operators</vt:lpstr>
      <vt:lpstr>Operators</vt:lpstr>
      <vt:lpstr>Operators</vt:lpstr>
      <vt:lpstr>Operators</vt:lpstr>
      <vt:lpstr>Operators</vt:lpstr>
      <vt:lpstr>Operators</vt:lpstr>
      <vt:lpstr>Operators</vt:lpstr>
      <vt:lpstr>Operators</vt:lpstr>
      <vt:lpstr>Operators</vt:lpstr>
      <vt:lpstr>Operators</vt:lpstr>
      <vt:lpstr>Operators</vt:lpstr>
      <vt:lpstr>Operators</vt:lpstr>
      <vt:lpstr>Operators</vt:lpstr>
      <vt:lpstr>Operators</vt:lpstr>
      <vt:lpstr>Operators</vt:lpstr>
      <vt:lpstr>Subject</vt:lpstr>
      <vt:lpstr>HTTP</vt:lpstr>
      <vt:lpstr>HTTP</vt:lpstr>
      <vt:lpstr>HTTP</vt:lpstr>
      <vt:lpstr>HTTP</vt:lpstr>
      <vt:lpstr>AG-Grid</vt:lpstr>
      <vt:lpstr>Template-driven forms</vt:lpstr>
      <vt:lpstr>Template-driven forms</vt:lpstr>
      <vt:lpstr>Template-driven forms</vt:lpstr>
      <vt:lpstr>Template-driven forms</vt:lpstr>
      <vt:lpstr>Template-driven forms</vt:lpstr>
      <vt:lpstr>Reactive forms</vt:lpstr>
      <vt:lpstr>Reactive forms</vt:lpstr>
      <vt:lpstr>Reactive forms</vt:lpstr>
      <vt:lpstr>Reactive forms</vt:lpstr>
      <vt:lpstr>Reactive forms</vt:lpstr>
      <vt:lpstr>Reactive forms</vt:lpstr>
      <vt:lpstr>Reactive forms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 學習筆記</dc:title>
  <dc:creator>瑋芸 許</dc:creator>
  <cp:lastModifiedBy>瑋芸 許</cp:lastModifiedBy>
  <cp:revision>51</cp:revision>
  <dcterms:created xsi:type="dcterms:W3CDTF">2021-07-18T04:58:06Z</dcterms:created>
  <dcterms:modified xsi:type="dcterms:W3CDTF">2021-08-29T10:18:28Z</dcterms:modified>
</cp:coreProperties>
</file>